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56" r:id="rId2"/>
    <p:sldId id="318" r:id="rId3"/>
    <p:sldId id="325" r:id="rId4"/>
    <p:sldId id="307" r:id="rId5"/>
    <p:sldId id="326" r:id="rId6"/>
    <p:sldId id="324" r:id="rId7"/>
    <p:sldId id="323" r:id="rId8"/>
    <p:sldId id="315" r:id="rId9"/>
    <p:sldId id="327" r:id="rId10"/>
    <p:sldId id="316" r:id="rId11"/>
    <p:sldId id="296" r:id="rId1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14C67"/>
    <a:srgbClr val="B5BED1"/>
    <a:srgbClr val="EAEFF7"/>
    <a:srgbClr val="5B9BD5"/>
    <a:srgbClr val="FA0000"/>
    <a:srgbClr val="FEE4E4"/>
    <a:srgbClr val="00B011"/>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Estilo com Tema 2 - Ênfas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com Tema 2 - Ênfas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com Tema 2 - Ênfas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Estilo com Tema 2 - Ênfas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Estilo com Tema 1 - Ênfas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986" autoAdjust="0"/>
  </p:normalViewPr>
  <p:slideViewPr>
    <p:cSldViewPr snapToGrid="0">
      <p:cViewPr>
        <p:scale>
          <a:sx n="77" d="100"/>
          <a:sy n="77" d="100"/>
        </p:scale>
        <p:origin x="1230" y="-2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8BEA7D-A812-4E4F-8C14-F433E356C347}" type="datetimeFigureOut">
              <a:rPr lang="pt-BR" smtClean="0"/>
              <a:t>10/06/2026</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3D20C-DE25-480F-B793-080836288255}" type="slidenum">
              <a:rPr lang="pt-BR" smtClean="0"/>
              <a:t>‹nº›</a:t>
            </a:fld>
            <a:endParaRPr lang="pt-BR"/>
          </a:p>
        </p:txBody>
      </p:sp>
    </p:spTree>
    <p:extLst>
      <p:ext uri="{BB962C8B-B14F-4D97-AF65-F5344CB8AC3E}">
        <p14:creationId xmlns:p14="http://schemas.microsoft.com/office/powerpoint/2010/main" val="112325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a:t>Clique para editar o título mestre</a:t>
            </a: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D2EBAB8A-E12E-4595-BAF9-0B1AED4DFF49}" type="datetimeFigureOut">
              <a:rPr lang="pt-BR" smtClean="0"/>
              <a:t>10/06/2026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FF89E93-07D5-4AF9-BC46-40579F86B306}" type="slidenum">
              <a:rPr lang="pt-BR" smtClean="0"/>
              <a:t>‹nº›</a:t>
            </a:fld>
            <a:endParaRPr lang="pt-BR" dirty="0"/>
          </a:p>
        </p:txBody>
      </p:sp>
    </p:spTree>
    <p:extLst>
      <p:ext uri="{BB962C8B-B14F-4D97-AF65-F5344CB8AC3E}">
        <p14:creationId xmlns:p14="http://schemas.microsoft.com/office/powerpoint/2010/main" val="1247131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2EBAB8A-E12E-4595-BAF9-0B1AED4DFF49}" type="datetimeFigureOut">
              <a:rPr lang="pt-BR" smtClean="0"/>
              <a:t>10/06/2026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FF89E93-07D5-4AF9-BC46-40579F86B306}" type="slidenum">
              <a:rPr lang="pt-BR" smtClean="0"/>
              <a:t>‹nº›</a:t>
            </a:fld>
            <a:endParaRPr lang="pt-BR" dirty="0"/>
          </a:p>
        </p:txBody>
      </p:sp>
    </p:spTree>
    <p:extLst>
      <p:ext uri="{BB962C8B-B14F-4D97-AF65-F5344CB8AC3E}">
        <p14:creationId xmlns:p14="http://schemas.microsoft.com/office/powerpoint/2010/main" val="1343686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2EBAB8A-E12E-4595-BAF9-0B1AED4DFF49}" type="datetimeFigureOut">
              <a:rPr lang="pt-BR" smtClean="0"/>
              <a:t>10/06/2026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FF89E93-07D5-4AF9-BC46-40579F86B306}" type="slidenum">
              <a:rPr lang="pt-BR" smtClean="0"/>
              <a:t>‹nº›</a:t>
            </a:fld>
            <a:endParaRPr lang="pt-BR" dirty="0"/>
          </a:p>
        </p:txBody>
      </p:sp>
    </p:spTree>
    <p:extLst>
      <p:ext uri="{BB962C8B-B14F-4D97-AF65-F5344CB8AC3E}">
        <p14:creationId xmlns:p14="http://schemas.microsoft.com/office/powerpoint/2010/main" val="3256134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2EBAB8A-E12E-4595-BAF9-0B1AED4DFF49}" type="datetimeFigureOut">
              <a:rPr lang="pt-BR" smtClean="0"/>
              <a:t>10/06/2026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FF89E93-07D5-4AF9-BC46-40579F86B306}" type="slidenum">
              <a:rPr lang="pt-BR" smtClean="0"/>
              <a:t>‹nº›</a:t>
            </a:fld>
            <a:endParaRPr lang="pt-BR" dirty="0"/>
          </a:p>
        </p:txBody>
      </p:sp>
    </p:spTree>
    <p:extLst>
      <p:ext uri="{BB962C8B-B14F-4D97-AF65-F5344CB8AC3E}">
        <p14:creationId xmlns:p14="http://schemas.microsoft.com/office/powerpoint/2010/main" val="674325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a:t>Clique para editar o título mestre</a:t>
            </a: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D2EBAB8A-E12E-4595-BAF9-0B1AED4DFF49}" type="datetimeFigureOut">
              <a:rPr lang="pt-BR" smtClean="0"/>
              <a:t>10/06/2026</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AFF89E93-07D5-4AF9-BC46-40579F86B306}" type="slidenum">
              <a:rPr lang="pt-BR" smtClean="0"/>
              <a:t>‹nº›</a:t>
            </a:fld>
            <a:endParaRPr lang="pt-BR" dirty="0"/>
          </a:p>
        </p:txBody>
      </p:sp>
    </p:spTree>
    <p:extLst>
      <p:ext uri="{BB962C8B-B14F-4D97-AF65-F5344CB8AC3E}">
        <p14:creationId xmlns:p14="http://schemas.microsoft.com/office/powerpoint/2010/main" val="3971498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2EBAB8A-E12E-4595-BAF9-0B1AED4DFF49}" type="datetimeFigureOut">
              <a:rPr lang="pt-BR" smtClean="0"/>
              <a:t>10/06/2026</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AFF89E93-07D5-4AF9-BC46-40579F86B306}" type="slidenum">
              <a:rPr lang="pt-BR" smtClean="0"/>
              <a:t>‹nº›</a:t>
            </a:fld>
            <a:endParaRPr lang="pt-BR" dirty="0"/>
          </a:p>
        </p:txBody>
      </p:sp>
    </p:spTree>
    <p:extLst>
      <p:ext uri="{BB962C8B-B14F-4D97-AF65-F5344CB8AC3E}">
        <p14:creationId xmlns:p14="http://schemas.microsoft.com/office/powerpoint/2010/main" val="2778836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a:t>Clique para editar o título mestre</a:t>
            </a: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2EBAB8A-E12E-4595-BAF9-0B1AED4DFF49}" type="datetimeFigureOut">
              <a:rPr lang="pt-BR" smtClean="0"/>
              <a:t>10/06/2026</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AFF89E93-07D5-4AF9-BC46-40579F86B306}" type="slidenum">
              <a:rPr lang="pt-BR" smtClean="0"/>
              <a:t>‹nº›</a:t>
            </a:fld>
            <a:endParaRPr lang="pt-BR" dirty="0"/>
          </a:p>
        </p:txBody>
      </p:sp>
    </p:spTree>
    <p:extLst>
      <p:ext uri="{BB962C8B-B14F-4D97-AF65-F5344CB8AC3E}">
        <p14:creationId xmlns:p14="http://schemas.microsoft.com/office/powerpoint/2010/main" val="2650002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D2EBAB8A-E12E-4595-BAF9-0B1AED4DFF49}" type="datetimeFigureOut">
              <a:rPr lang="pt-BR" smtClean="0"/>
              <a:t>10/06/2026</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AFF89E93-07D5-4AF9-BC46-40579F86B306}" type="slidenum">
              <a:rPr lang="pt-BR" smtClean="0"/>
              <a:t>‹nº›</a:t>
            </a:fld>
            <a:endParaRPr lang="pt-BR" dirty="0"/>
          </a:p>
        </p:txBody>
      </p:sp>
    </p:spTree>
    <p:extLst>
      <p:ext uri="{BB962C8B-B14F-4D97-AF65-F5344CB8AC3E}">
        <p14:creationId xmlns:p14="http://schemas.microsoft.com/office/powerpoint/2010/main" val="3822457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2EBAB8A-E12E-4595-BAF9-0B1AED4DFF49}" type="datetimeFigureOut">
              <a:rPr lang="pt-BR" smtClean="0"/>
              <a:t>10/06/2026</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AFF89E93-07D5-4AF9-BC46-40579F86B306}" type="slidenum">
              <a:rPr lang="pt-BR" smtClean="0"/>
              <a:t>‹nº›</a:t>
            </a:fld>
            <a:endParaRPr lang="pt-BR" dirty="0"/>
          </a:p>
        </p:txBody>
      </p:sp>
    </p:spTree>
    <p:extLst>
      <p:ext uri="{BB962C8B-B14F-4D97-AF65-F5344CB8AC3E}">
        <p14:creationId xmlns:p14="http://schemas.microsoft.com/office/powerpoint/2010/main" val="567414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D2EBAB8A-E12E-4595-BAF9-0B1AED4DFF49}" type="datetimeFigureOut">
              <a:rPr lang="pt-BR" smtClean="0"/>
              <a:t>10/06/2026</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AFF89E93-07D5-4AF9-BC46-40579F86B306}" type="slidenum">
              <a:rPr lang="pt-BR" smtClean="0"/>
              <a:t>‹nº›</a:t>
            </a:fld>
            <a:endParaRPr lang="pt-BR" dirty="0"/>
          </a:p>
        </p:txBody>
      </p:sp>
    </p:spTree>
    <p:extLst>
      <p:ext uri="{BB962C8B-B14F-4D97-AF65-F5344CB8AC3E}">
        <p14:creationId xmlns:p14="http://schemas.microsoft.com/office/powerpoint/2010/main" val="3697288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a:t>Clique para editar o título mestre</a:t>
            </a: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dirty="0"/>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D2EBAB8A-E12E-4595-BAF9-0B1AED4DFF49}" type="datetimeFigureOut">
              <a:rPr lang="pt-BR" smtClean="0"/>
              <a:t>10/06/2026</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AFF89E93-07D5-4AF9-BC46-40579F86B306}" type="slidenum">
              <a:rPr lang="pt-BR" smtClean="0"/>
              <a:t>‹nº›</a:t>
            </a:fld>
            <a:endParaRPr lang="pt-BR" dirty="0"/>
          </a:p>
        </p:txBody>
      </p:sp>
    </p:spTree>
    <p:extLst>
      <p:ext uri="{BB962C8B-B14F-4D97-AF65-F5344CB8AC3E}">
        <p14:creationId xmlns:p14="http://schemas.microsoft.com/office/powerpoint/2010/main" val="4270663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EBAB8A-E12E-4595-BAF9-0B1AED4DFF49}" type="datetimeFigureOut">
              <a:rPr lang="pt-BR" smtClean="0"/>
              <a:t>10/06/2026</a:t>
            </a:fld>
            <a:endParaRPr lang="pt-BR" dirty="0"/>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F89E93-07D5-4AF9-BC46-40579F86B306}" type="slidenum">
              <a:rPr lang="pt-BR" smtClean="0"/>
              <a:t>‹nº›</a:t>
            </a:fld>
            <a:endParaRPr lang="pt-BR" dirty="0"/>
          </a:p>
        </p:txBody>
      </p:sp>
    </p:spTree>
    <p:extLst>
      <p:ext uri="{BB962C8B-B14F-4D97-AF65-F5344CB8AC3E}">
        <p14:creationId xmlns:p14="http://schemas.microsoft.com/office/powerpoint/2010/main" val="33445259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DA6421E-5938-7D25-9B67-C0E5A860D744}"/>
              </a:ext>
            </a:extLst>
          </p:cNvPr>
          <p:cNvSpPr txBox="1"/>
          <p:nvPr/>
        </p:nvSpPr>
        <p:spPr>
          <a:xfrm>
            <a:off x="3976592" y="5704227"/>
            <a:ext cx="5029200" cy="930511"/>
          </a:xfrm>
          <a:prstGeom prst="rect">
            <a:avLst/>
          </a:prstGeom>
          <a:noFill/>
        </p:spPr>
        <p:txBody>
          <a:bodyPr wrap="square" rtlCol="0">
            <a:spAutoFit/>
          </a:bodyPr>
          <a:lstStyle/>
          <a:p>
            <a:pPr algn="r">
              <a:lnSpc>
                <a:spcPct val="115000"/>
              </a:lnSpc>
              <a:spcBef>
                <a:spcPts val="225"/>
              </a:spcBef>
            </a:pPr>
            <a:r>
              <a:rPr lang="pt-BR" sz="1600" b="1" dirty="0" smtClean="0">
                <a:ea typeface="Times New Roman" panose="02020603050405020304" pitchFamily="18" charset="0"/>
                <a:cs typeface="Arial" panose="020B0604020202020204" pitchFamily="34" charset="0"/>
              </a:rPr>
              <a:t>Apresentação</a:t>
            </a:r>
          </a:p>
          <a:p>
            <a:pPr algn="r">
              <a:lnSpc>
                <a:spcPct val="115000"/>
              </a:lnSpc>
              <a:spcBef>
                <a:spcPts val="225"/>
              </a:spcBef>
            </a:pPr>
            <a:r>
              <a:rPr lang="pt-BR" sz="1600" b="1" dirty="0" smtClean="0">
                <a:ea typeface="Calibri" panose="020F0502020204030204" pitchFamily="34" charset="0"/>
                <a:cs typeface="Arial" panose="020B0604020202020204" pitchFamily="34" charset="0"/>
              </a:rPr>
              <a:t>Marcelo Sampaio</a:t>
            </a:r>
            <a:r>
              <a:rPr lang="pt-BR" sz="1600" b="1" dirty="0" smtClean="0">
                <a:ea typeface="Calibri" panose="020F0502020204030204" pitchFamily="34" charset="0"/>
                <a:cs typeface="Calibri" panose="020F0502020204030204" pitchFamily="34" charset="0"/>
              </a:rPr>
              <a:t> </a:t>
            </a:r>
            <a:r>
              <a:rPr lang="pt-BR" sz="1600" b="1" dirty="0">
                <a:ea typeface="Calibri" panose="020F0502020204030204" pitchFamily="34" charset="0"/>
                <a:cs typeface="Calibri" panose="020F0502020204030204" pitchFamily="34" charset="0"/>
              </a:rPr>
              <a:t>Falcão</a:t>
            </a:r>
          </a:p>
          <a:p>
            <a:pPr algn="r"/>
            <a:r>
              <a:rPr lang="pt-BR" sz="1600" b="1" dirty="0" smtClean="0">
                <a:ea typeface="Calibri" panose="020F0502020204030204" pitchFamily="34" charset="0"/>
                <a:cs typeface="Calibri" panose="020F0502020204030204" pitchFamily="34" charset="0"/>
              </a:rPr>
              <a:t>Engenheiro de Minas/Diretor DRMH</a:t>
            </a:r>
          </a:p>
        </p:txBody>
      </p:sp>
      <p:sp>
        <p:nvSpPr>
          <p:cNvPr id="4" name="CaixaDeTexto 3">
            <a:extLst>
              <a:ext uri="{FF2B5EF4-FFF2-40B4-BE49-F238E27FC236}">
                <a16:creationId xmlns:a16="http://schemas.microsoft.com/office/drawing/2014/main" id="{E82973BF-1BFC-69F5-865D-B3056E279256}"/>
              </a:ext>
            </a:extLst>
          </p:cNvPr>
          <p:cNvSpPr txBox="1"/>
          <p:nvPr/>
        </p:nvSpPr>
        <p:spPr>
          <a:xfrm>
            <a:off x="640604" y="2564035"/>
            <a:ext cx="8249653" cy="993926"/>
          </a:xfrm>
          <a:prstGeom prst="rect">
            <a:avLst/>
          </a:prstGeom>
          <a:noFill/>
        </p:spPr>
        <p:txBody>
          <a:bodyPr wrap="square" rtlCol="0">
            <a:spAutoFit/>
          </a:bodyPr>
          <a:lstStyle/>
          <a:p>
            <a:pPr marL="228600" algn="ctr">
              <a:lnSpc>
                <a:spcPct val="107000"/>
              </a:lnSpc>
              <a:spcAft>
                <a:spcPts val="800"/>
              </a:spcAft>
              <a:buNone/>
            </a:pPr>
            <a:r>
              <a:rPr lang="pt-BR" sz="2800" b="1" kern="100" dirty="0">
                <a:latin typeface="Calibri" panose="020F0502020204030204" pitchFamily="34" charset="0"/>
                <a:ea typeface="Calibri" panose="020F0502020204030204" pitchFamily="34" charset="0"/>
                <a:cs typeface="Times New Roman" panose="02020603050405020304" pitchFamily="18" charset="0"/>
              </a:rPr>
              <a:t>Da Geologia a Inovação: como a mineração pode impulsionar cidades inteligentes</a:t>
            </a:r>
            <a:endParaRPr lang="pt-BR" sz="2800" b="1" kern="1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Agrupar 4">
            <a:extLst>
              <a:ext uri="{FF2B5EF4-FFF2-40B4-BE49-F238E27FC236}">
                <a16:creationId xmlns:a16="http://schemas.microsoft.com/office/drawing/2014/main" id="{BAF1E942-B0CD-E376-30EF-78879AFD3B9A}"/>
              </a:ext>
            </a:extLst>
          </p:cNvPr>
          <p:cNvGrpSpPr/>
          <p:nvPr/>
        </p:nvGrpSpPr>
        <p:grpSpPr>
          <a:xfrm>
            <a:off x="237022" y="184790"/>
            <a:ext cx="4990298" cy="1011774"/>
            <a:chOff x="111968" y="158620"/>
            <a:chExt cx="4739950" cy="1011774"/>
          </a:xfrm>
        </p:grpSpPr>
        <p:sp>
          <p:nvSpPr>
            <p:cNvPr id="7" name="CaixaDeTexto 6">
              <a:extLst>
                <a:ext uri="{FF2B5EF4-FFF2-40B4-BE49-F238E27FC236}">
                  <a16:creationId xmlns:a16="http://schemas.microsoft.com/office/drawing/2014/main" id="{E5AF3177-A686-0F20-5840-304CBDC22A91}"/>
                </a:ext>
              </a:extLst>
            </p:cNvPr>
            <p:cNvSpPr txBox="1"/>
            <p:nvPr/>
          </p:nvSpPr>
          <p:spPr>
            <a:xfrm>
              <a:off x="2099388" y="158620"/>
              <a:ext cx="2752530" cy="768061"/>
            </a:xfrm>
            <a:prstGeom prst="rect">
              <a:avLst/>
            </a:prstGeom>
            <a:noFill/>
          </p:spPr>
          <p:txBody>
            <a:bodyPr wrap="square" rtlCol="0">
              <a:spAutoFit/>
            </a:bodyPr>
            <a:lstStyle/>
            <a:p>
              <a:r>
                <a:rPr lang="pt-BR" sz="1400" b="1" dirty="0"/>
                <a:t>SECRETARIA DE ESTADO</a:t>
              </a:r>
              <a:r>
                <a:rPr lang="pt-BR" sz="1400" dirty="0"/>
                <a:t/>
              </a:r>
              <a:br>
                <a:rPr lang="pt-BR" sz="1400" dirty="0"/>
              </a:br>
              <a:r>
                <a:rPr lang="pt-BR" sz="1400" b="1" dirty="0"/>
                <a:t>DA INFRAESTRUTURA E</a:t>
              </a:r>
              <a:br>
                <a:rPr lang="pt-BR" sz="1400" b="1" dirty="0"/>
              </a:br>
              <a:r>
                <a:rPr lang="pt-BR" sz="1400" b="1" dirty="0"/>
                <a:t>DOS RECURSOS HÍDRICOS</a:t>
              </a:r>
              <a:endParaRPr lang="pt-BR" sz="1400" dirty="0"/>
            </a:p>
          </p:txBody>
        </p:sp>
        <p:pic>
          <p:nvPicPr>
            <p:cNvPr id="1026" name="Picture 2" descr="SEIRH_Cor"/>
            <p:cNvPicPr>
              <a:picLocks noChangeAspect="1" noChangeArrowheads="1"/>
            </p:cNvPicPr>
            <p:nvPr/>
          </p:nvPicPr>
          <p:blipFill>
            <a:blip r:embed="rId2" cstate="hqprint">
              <a:extLst>
                <a:ext uri="{28A0092B-C50C-407E-A947-70E740481C1C}">
                  <a14:useLocalDpi xmlns:a14="http://schemas.microsoft.com/office/drawing/2010/main" val="0"/>
                </a:ext>
              </a:extLst>
            </a:blip>
            <a:srcRect l="43416" t="2991" r="1686"/>
            <a:stretch>
              <a:fillRect/>
            </a:stretch>
          </p:blipFill>
          <p:spPr bwMode="auto">
            <a:xfrm>
              <a:off x="292424" y="243713"/>
              <a:ext cx="1736725" cy="576263"/>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11968" y="865434"/>
              <a:ext cx="4460032" cy="30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Diretoria de </a:t>
              </a:r>
              <a:r>
                <a:rPr lang="pt-BR" sz="1400" b="1" dirty="0" smtClean="0">
                  <a:solidFill>
                    <a:schemeClr val="tx1"/>
                  </a:solidFill>
                </a:rPr>
                <a:t>Recursos Minerais e </a:t>
              </a:r>
              <a:r>
                <a:rPr lang="pt-BR" sz="1400" b="1" dirty="0" err="1" smtClean="0">
                  <a:solidFill>
                    <a:schemeClr val="tx1"/>
                  </a:solidFill>
                </a:rPr>
                <a:t>Hidrogeológico</a:t>
              </a:r>
              <a:r>
                <a:rPr lang="pt-BR" sz="1400" b="1" dirty="0" smtClean="0">
                  <a:solidFill>
                    <a:schemeClr val="tx1"/>
                  </a:solidFill>
                </a:rPr>
                <a:t> </a:t>
              </a:r>
              <a:r>
                <a:rPr lang="pt-BR" sz="1400" b="1" dirty="0">
                  <a:solidFill>
                    <a:schemeClr val="tx1"/>
                  </a:solidFill>
                </a:rPr>
                <a:t>- DRMH</a:t>
              </a:r>
            </a:p>
          </p:txBody>
        </p:sp>
      </p:grpSp>
    </p:spTree>
    <p:extLst>
      <p:ext uri="{BB962C8B-B14F-4D97-AF65-F5344CB8AC3E}">
        <p14:creationId xmlns:p14="http://schemas.microsoft.com/office/powerpoint/2010/main" val="712371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F4176E36-472E-4068-B9F3-23B8EC686738}"/>
              </a:ext>
            </a:extLst>
          </p:cNvPr>
          <p:cNvSpPr txBox="1"/>
          <p:nvPr/>
        </p:nvSpPr>
        <p:spPr>
          <a:xfrm>
            <a:off x="519951" y="1978658"/>
            <a:ext cx="7754473" cy="4127797"/>
          </a:xfrm>
          <a:prstGeom prst="rect">
            <a:avLst/>
          </a:prstGeom>
          <a:noFill/>
        </p:spPr>
        <p:txBody>
          <a:bodyPr wrap="square">
            <a:spAutoFit/>
          </a:bodyPr>
          <a:lstStyle/>
          <a:p>
            <a:pPr marL="342900" lvl="0" indent="-342900" algn="just">
              <a:lnSpc>
                <a:spcPct val="107000"/>
              </a:lnSpc>
              <a:buFont typeface="Wingdings" panose="05000000000000000000" pitchFamily="2" charset="2"/>
              <a:buChar char=""/>
              <a:tabLst>
                <a:tab pos="3924300" algn="l"/>
              </a:tabLst>
            </a:pPr>
            <a:r>
              <a:rPr lang="pt-BR" sz="1600" dirty="0">
                <a:latin typeface="Arial" panose="020B0604020202020204" pitchFamily="34" charset="0"/>
                <a:cs typeface="Arial" panose="020B0604020202020204" pitchFamily="34" charset="0"/>
              </a:rPr>
              <a:t>Disponibilizar mais áreas, reduzir o tempo de regularização e tornar os processos de licenciamentos ambientais mais ágeis;</a:t>
            </a:r>
            <a:endParaRPr lang="pt-BR" sz="1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tabLst>
                <a:tab pos="3924300" algn="l"/>
              </a:tabLst>
            </a:pPr>
            <a:endParaRPr lang="pt-BR"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tabLst>
                <a:tab pos="3924300" algn="l"/>
              </a:tabLst>
            </a:pPr>
            <a:r>
              <a:rPr lang="pt-BR" sz="1600" dirty="0">
                <a:effectLst/>
                <a:latin typeface="Arial" panose="020B0604020202020204" pitchFamily="34" charset="0"/>
                <a:ea typeface="Calibri" panose="020F0502020204030204" pitchFamily="34" charset="0"/>
                <a:cs typeface="Arial" panose="020B0604020202020204" pitchFamily="34" charset="0"/>
              </a:rPr>
              <a:t>Organizar e estruturar os Arranjos Produtivos Locais (</a:t>
            </a:r>
            <a:r>
              <a:rPr lang="pt-BR" sz="1600" dirty="0" err="1">
                <a:effectLst/>
                <a:latin typeface="Arial" panose="020B0604020202020204" pitchFamily="34" charset="0"/>
                <a:ea typeface="Calibri" panose="020F0502020204030204" pitchFamily="34" charset="0"/>
                <a:cs typeface="Arial" panose="020B0604020202020204" pitchFamily="34" charset="0"/>
              </a:rPr>
              <a:t>APLs</a:t>
            </a:r>
            <a:r>
              <a:rPr lang="pt-BR" sz="1600" dirty="0">
                <a:effectLst/>
                <a:latin typeface="Arial" panose="020B0604020202020204" pitchFamily="34" charset="0"/>
                <a:ea typeface="Calibri" panose="020F0502020204030204" pitchFamily="34" charset="0"/>
                <a:cs typeface="Arial" panose="020B0604020202020204" pitchFamily="34" charset="0"/>
              </a:rPr>
              <a:t>), com  adoção de tecnologias e </a:t>
            </a:r>
            <a:r>
              <a:rPr lang="pt-BR" sz="1600" dirty="0">
                <a:latin typeface="Arial" panose="020B0604020202020204" pitchFamily="34" charset="0"/>
                <a:ea typeface="Calibri" panose="020F0502020204030204" pitchFamily="34" charset="0"/>
                <a:cs typeface="Arial" panose="020B0604020202020204" pitchFamily="34" charset="0"/>
              </a:rPr>
              <a:t>fortalecimento</a:t>
            </a:r>
            <a:r>
              <a:rPr lang="pt-BR" sz="1600" dirty="0">
                <a:effectLst/>
                <a:latin typeface="Arial" panose="020B0604020202020204" pitchFamily="34" charset="0"/>
                <a:ea typeface="Calibri" panose="020F0502020204030204" pitchFamily="34" charset="0"/>
                <a:cs typeface="Arial" panose="020B0604020202020204" pitchFamily="34" charset="0"/>
              </a:rPr>
              <a:t> empresarial;</a:t>
            </a:r>
          </a:p>
          <a:p>
            <a:pPr marL="342900" lvl="0" indent="-342900" algn="just">
              <a:lnSpc>
                <a:spcPct val="107000"/>
              </a:lnSpc>
              <a:buFont typeface="Wingdings" panose="05000000000000000000" pitchFamily="2" charset="2"/>
              <a:buChar char=""/>
              <a:tabLst>
                <a:tab pos="3924300" algn="l"/>
              </a:tabLst>
            </a:pPr>
            <a:endParaRPr lang="pt-BR"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buFont typeface="Wingdings" panose="05000000000000000000" pitchFamily="2" charset="2"/>
              <a:buChar char=""/>
              <a:tabLst>
                <a:tab pos="3924300" algn="l"/>
              </a:tabLst>
            </a:pPr>
            <a:r>
              <a:rPr lang="pt-BR" sz="1600" dirty="0">
                <a:effectLst/>
                <a:latin typeface="Arial" panose="020B0604020202020204" pitchFamily="34" charset="0"/>
                <a:ea typeface="Calibri" panose="020F0502020204030204" pitchFamily="34" charset="0"/>
                <a:cs typeface="Arial" panose="020B0604020202020204" pitchFamily="34" charset="0"/>
              </a:rPr>
              <a:t>Instituir linhas de créditos para os projetos devidamente avaliados, visando fomentar a mineração: </a:t>
            </a:r>
            <a:r>
              <a:rPr lang="pt-BR" sz="1600" dirty="0">
                <a:solidFill>
                  <a:srgbClr val="0F0F0F"/>
                </a:solidFill>
                <a:effectLst/>
                <a:latin typeface="Arial" panose="020B0604020202020204" pitchFamily="34" charset="0"/>
                <a:ea typeface="Calibri" panose="020F0502020204030204" pitchFamily="34" charset="0"/>
                <a:cs typeface="Arial" panose="020B0604020202020204" pitchFamily="34" charset="0"/>
              </a:rPr>
              <a:t>Se não tem linhas de créditos vai continuar um Ciclo vicioso;</a:t>
            </a:r>
          </a:p>
          <a:p>
            <a:pPr marL="342900" lvl="0" indent="-342900" algn="just">
              <a:lnSpc>
                <a:spcPct val="107000"/>
              </a:lnSpc>
              <a:buFont typeface="Wingdings" panose="05000000000000000000" pitchFamily="2" charset="2"/>
              <a:buChar char=""/>
              <a:tabLst>
                <a:tab pos="3924300" algn="l"/>
              </a:tabLst>
            </a:pPr>
            <a:endParaRPr lang="pt-BR"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tabLst>
                <a:tab pos="3924300" algn="l"/>
              </a:tabLst>
            </a:pPr>
            <a:r>
              <a:rPr lang="pt-BR" sz="1600" dirty="0">
                <a:latin typeface="Arial" panose="020B0604020202020204" pitchFamily="34" charset="0"/>
                <a:cs typeface="Arial" panose="020B0604020202020204" pitchFamily="34" charset="0"/>
              </a:rPr>
              <a:t>Utilizar os potenciais mineralógicos e as vocações regionais para influenciar e estimular as oportunidades de negócios</a:t>
            </a:r>
            <a:r>
              <a:rPr lang="pt-BR" sz="1600" dirty="0">
                <a:effectLst/>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07000"/>
              </a:lnSpc>
              <a:spcAft>
                <a:spcPts val="800"/>
              </a:spcAft>
              <a:buFont typeface="Wingdings" panose="05000000000000000000" pitchFamily="2" charset="2"/>
              <a:buChar char=""/>
              <a:tabLst>
                <a:tab pos="3924300" algn="l"/>
              </a:tabLst>
            </a:pPr>
            <a:r>
              <a:rPr lang="pt-BR" sz="1600" dirty="0">
                <a:effectLst/>
                <a:latin typeface="Arial" panose="020B0604020202020204" pitchFamily="34" charset="0"/>
                <a:ea typeface="Calibri" panose="020F0502020204030204" pitchFamily="34" charset="0"/>
                <a:cs typeface="Arial" panose="020B0604020202020204" pitchFamily="34" charset="0"/>
              </a:rPr>
              <a:t>Preparar as pequenas e medias empresas de mineração para torna-las mais competitivas</a:t>
            </a:r>
            <a:r>
              <a:rPr lang="pt-BR" sz="1600" dirty="0">
                <a:latin typeface="Arial" panose="020B0604020202020204" pitchFamily="34" charset="0"/>
                <a:ea typeface="Calibri" panose="020F0502020204030204" pitchFamily="34" charset="0"/>
                <a:cs typeface="Arial" panose="020B0604020202020204" pitchFamily="34" charset="0"/>
              </a:rPr>
              <a:t>,</a:t>
            </a:r>
            <a:r>
              <a:rPr lang="pt-BR" sz="1600" dirty="0">
                <a:effectLst/>
                <a:latin typeface="Arial" panose="020B0604020202020204" pitchFamily="34" charset="0"/>
                <a:ea typeface="Calibri" panose="020F0502020204030204" pitchFamily="34" charset="0"/>
                <a:cs typeface="Arial" panose="020B0604020202020204" pitchFamily="34" charset="0"/>
              </a:rPr>
              <a:t> acessos aos mercados, melhorar a produtividades, governanças e as sustentabilidades regionais. </a:t>
            </a:r>
          </a:p>
        </p:txBody>
      </p:sp>
      <p:grpSp>
        <p:nvGrpSpPr>
          <p:cNvPr id="2" name="Agrupar 1">
            <a:extLst>
              <a:ext uri="{FF2B5EF4-FFF2-40B4-BE49-F238E27FC236}">
                <a16:creationId xmlns:a16="http://schemas.microsoft.com/office/drawing/2014/main" id="{8435BD61-1125-E568-7600-D64A375364F0}"/>
              </a:ext>
            </a:extLst>
          </p:cNvPr>
          <p:cNvGrpSpPr/>
          <p:nvPr/>
        </p:nvGrpSpPr>
        <p:grpSpPr>
          <a:xfrm>
            <a:off x="290794" y="148064"/>
            <a:ext cx="4690028" cy="1004664"/>
            <a:chOff x="161890" y="158620"/>
            <a:chExt cx="4690028" cy="1004664"/>
          </a:xfrm>
        </p:grpSpPr>
        <p:sp>
          <p:nvSpPr>
            <p:cNvPr id="3" name="CaixaDeTexto 2">
              <a:extLst>
                <a:ext uri="{FF2B5EF4-FFF2-40B4-BE49-F238E27FC236}">
                  <a16:creationId xmlns:a16="http://schemas.microsoft.com/office/drawing/2014/main" id="{F70F9BEF-E5D1-5BD9-0AC6-F789951BA458}"/>
                </a:ext>
              </a:extLst>
            </p:cNvPr>
            <p:cNvSpPr txBox="1"/>
            <p:nvPr/>
          </p:nvSpPr>
          <p:spPr>
            <a:xfrm>
              <a:off x="2099388" y="158620"/>
              <a:ext cx="2752530" cy="768061"/>
            </a:xfrm>
            <a:prstGeom prst="rect">
              <a:avLst/>
            </a:prstGeom>
            <a:noFill/>
          </p:spPr>
          <p:txBody>
            <a:bodyPr wrap="square" rtlCol="0">
              <a:spAutoFit/>
            </a:bodyPr>
            <a:lstStyle/>
            <a:p>
              <a:r>
                <a:rPr lang="pt-BR" sz="1400" b="1" dirty="0"/>
                <a:t>SECRETARIA DE ESTADO</a:t>
              </a:r>
              <a:r>
                <a:rPr lang="pt-BR" sz="1400" dirty="0"/>
                <a:t/>
              </a:r>
              <a:br>
                <a:rPr lang="pt-BR" sz="1400" dirty="0"/>
              </a:br>
              <a:r>
                <a:rPr lang="pt-BR" sz="1400" b="1" dirty="0"/>
                <a:t>DA INFRAESTRUTURA E</a:t>
              </a:r>
              <a:br>
                <a:rPr lang="pt-BR" sz="1400" b="1" dirty="0"/>
              </a:br>
              <a:r>
                <a:rPr lang="pt-BR" sz="1400" b="1" dirty="0"/>
                <a:t>DOS RECURSOS HÍDRICOS</a:t>
              </a:r>
              <a:endParaRPr lang="pt-BR" sz="1400" dirty="0"/>
            </a:p>
          </p:txBody>
        </p:sp>
        <p:pic>
          <p:nvPicPr>
            <p:cNvPr id="4" name="Picture 2" descr="SEIRH_Cor">
              <a:extLst>
                <a:ext uri="{FF2B5EF4-FFF2-40B4-BE49-F238E27FC236}">
                  <a16:creationId xmlns:a16="http://schemas.microsoft.com/office/drawing/2014/main" id="{22D3E921-8CC8-F44A-C626-A216D8C0F69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43416" t="2991" r="1686"/>
            <a:stretch>
              <a:fillRect/>
            </a:stretch>
          </p:blipFill>
          <p:spPr bwMode="auto">
            <a:xfrm>
              <a:off x="292424" y="243713"/>
              <a:ext cx="1736725" cy="576263"/>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FF11E000-346F-D248-710C-B9C10DFD463E}"/>
                </a:ext>
              </a:extLst>
            </p:cNvPr>
            <p:cNvSpPr/>
            <p:nvPr/>
          </p:nvSpPr>
          <p:spPr>
            <a:xfrm>
              <a:off x="161890" y="858324"/>
              <a:ext cx="4460032" cy="30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Diretoria de Recursos Hidrogeológico e Minerais - DRMH</a:t>
              </a:r>
            </a:p>
          </p:txBody>
        </p:sp>
      </p:grpSp>
      <p:sp>
        <p:nvSpPr>
          <p:cNvPr id="6" name="CaixaDeTexto 5">
            <a:extLst>
              <a:ext uri="{FF2B5EF4-FFF2-40B4-BE49-F238E27FC236}">
                <a16:creationId xmlns:a16="http://schemas.microsoft.com/office/drawing/2014/main" id="{2708AA2E-0CD4-69D2-4F8C-10EFDDD7A96A}"/>
              </a:ext>
            </a:extLst>
          </p:cNvPr>
          <p:cNvSpPr txBox="1"/>
          <p:nvPr/>
        </p:nvSpPr>
        <p:spPr>
          <a:xfrm>
            <a:off x="898020" y="1419368"/>
            <a:ext cx="7853096" cy="365998"/>
          </a:xfrm>
          <a:prstGeom prst="rect">
            <a:avLst/>
          </a:prstGeom>
          <a:noFill/>
        </p:spPr>
        <p:txBody>
          <a:bodyPr wrap="square" rtlCol="0">
            <a:spAutoFit/>
          </a:bodyPr>
          <a:lstStyle/>
          <a:p>
            <a:pPr>
              <a:lnSpc>
                <a:spcPct val="107000"/>
              </a:lnSpc>
              <a:spcAft>
                <a:spcPts val="800"/>
              </a:spcAft>
              <a:tabLst>
                <a:tab pos="3924300" algn="l"/>
              </a:tabLst>
            </a:pPr>
            <a:r>
              <a:rPr lang="pt-BR" b="1" dirty="0">
                <a:solidFill>
                  <a:srgbClr val="002060"/>
                </a:solidFill>
                <a:effectLst/>
                <a:latin typeface="Aptos Black" panose="020B0004020202020204" pitchFamily="34" charset="0"/>
                <a:ea typeface="Calibri" panose="020F0502020204030204" pitchFamily="34" charset="0"/>
                <a:cs typeface="Arial" panose="020B0604020202020204" pitchFamily="34" charset="0"/>
              </a:rPr>
              <a:t>DESAFIOS </a:t>
            </a:r>
            <a:r>
              <a:rPr lang="pt-BR" b="1" dirty="0">
                <a:solidFill>
                  <a:srgbClr val="002060"/>
                </a:solidFill>
                <a:latin typeface="Aptos Black" panose="020B0004020202020204" pitchFamily="34" charset="0"/>
                <a:ea typeface="Calibri" panose="020F0502020204030204" pitchFamily="34" charset="0"/>
                <a:cs typeface="Arial" panose="020B0604020202020204" pitchFamily="34" charset="0"/>
              </a:rPr>
              <a:t>PARA</a:t>
            </a:r>
            <a:r>
              <a:rPr lang="pt-BR" b="1" dirty="0">
                <a:solidFill>
                  <a:srgbClr val="002060"/>
                </a:solidFill>
                <a:effectLst/>
                <a:latin typeface="Aptos Black" panose="020B0004020202020204" pitchFamily="34" charset="0"/>
                <a:ea typeface="Calibri" panose="020F0502020204030204" pitchFamily="34" charset="0"/>
                <a:cs typeface="Arial" panose="020B0604020202020204" pitchFamily="34" charset="0"/>
              </a:rPr>
              <a:t> </a:t>
            </a:r>
            <a:r>
              <a:rPr lang="pt-BR" b="1" dirty="0">
                <a:solidFill>
                  <a:srgbClr val="002060"/>
                </a:solidFill>
                <a:latin typeface="Aptos Black" panose="020B0004020202020204" pitchFamily="34" charset="0"/>
                <a:ea typeface="Calibri" panose="020F0502020204030204" pitchFamily="34" charset="0"/>
                <a:cs typeface="Arial" panose="020B0604020202020204" pitchFamily="34" charset="0"/>
              </a:rPr>
              <a:t>INDUSTRIALIZAÇÃO</a:t>
            </a:r>
            <a:r>
              <a:rPr lang="pt-BR" b="1" dirty="0">
                <a:solidFill>
                  <a:srgbClr val="002060"/>
                </a:solidFill>
                <a:effectLst/>
                <a:latin typeface="Aptos Black" panose="020B0004020202020204" pitchFamily="34" charset="0"/>
                <a:ea typeface="Calibri" panose="020F0502020204030204" pitchFamily="34" charset="0"/>
                <a:cs typeface="Arial" panose="020B0604020202020204" pitchFamily="34" charset="0"/>
              </a:rPr>
              <a:t> MINERARIA </a:t>
            </a:r>
            <a:r>
              <a:rPr lang="pt-BR" b="1" dirty="0">
                <a:solidFill>
                  <a:srgbClr val="002060"/>
                </a:solidFill>
                <a:latin typeface="Aptos Black" panose="020B0004020202020204" pitchFamily="34" charset="0"/>
                <a:ea typeface="Calibri" panose="020F0502020204030204" pitchFamily="34" charset="0"/>
                <a:cs typeface="Arial" panose="020B0604020202020204" pitchFamily="34" charset="0"/>
              </a:rPr>
              <a:t>NA REGIÕES</a:t>
            </a:r>
            <a:r>
              <a:rPr lang="pt-BR" b="1" dirty="0">
                <a:solidFill>
                  <a:srgbClr val="002060"/>
                </a:solidFill>
                <a:effectLst/>
                <a:latin typeface="Aptos Black" panose="020B00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916022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03F52319-71D1-389C-89DF-C6A0D66F0ECF}"/>
              </a:ext>
            </a:extLst>
          </p:cNvPr>
          <p:cNvGrpSpPr/>
          <p:nvPr/>
        </p:nvGrpSpPr>
        <p:grpSpPr>
          <a:xfrm>
            <a:off x="142551" y="89070"/>
            <a:ext cx="4739950" cy="1011774"/>
            <a:chOff x="111968" y="158620"/>
            <a:chExt cx="4739950" cy="1011774"/>
          </a:xfrm>
        </p:grpSpPr>
        <p:sp>
          <p:nvSpPr>
            <p:cNvPr id="4" name="CaixaDeTexto 3">
              <a:extLst>
                <a:ext uri="{FF2B5EF4-FFF2-40B4-BE49-F238E27FC236}">
                  <a16:creationId xmlns:a16="http://schemas.microsoft.com/office/drawing/2014/main" id="{737DD563-9EF5-CF9C-4BCC-674BADA70083}"/>
                </a:ext>
              </a:extLst>
            </p:cNvPr>
            <p:cNvSpPr txBox="1"/>
            <p:nvPr/>
          </p:nvSpPr>
          <p:spPr>
            <a:xfrm>
              <a:off x="2099388" y="158620"/>
              <a:ext cx="2752530" cy="768061"/>
            </a:xfrm>
            <a:prstGeom prst="rect">
              <a:avLst/>
            </a:prstGeom>
            <a:noFill/>
          </p:spPr>
          <p:txBody>
            <a:bodyPr wrap="square" rtlCol="0">
              <a:spAutoFit/>
            </a:bodyPr>
            <a:lstStyle/>
            <a:p>
              <a:r>
                <a:rPr lang="pt-BR" sz="1400" b="1" dirty="0"/>
                <a:t>SECRETARIA DE ESTADO</a:t>
              </a:r>
              <a:r>
                <a:rPr lang="pt-BR" sz="1400" dirty="0"/>
                <a:t/>
              </a:r>
              <a:br>
                <a:rPr lang="pt-BR" sz="1400" dirty="0"/>
              </a:br>
              <a:r>
                <a:rPr lang="pt-BR" sz="1400" b="1" dirty="0"/>
                <a:t>DA INFRAESTRUTURA E</a:t>
              </a:r>
              <a:br>
                <a:rPr lang="pt-BR" sz="1400" b="1" dirty="0"/>
              </a:br>
              <a:r>
                <a:rPr lang="pt-BR" sz="1400" b="1" dirty="0"/>
                <a:t>DOS RECURSOS HÍDRICOS</a:t>
              </a:r>
              <a:endParaRPr lang="pt-BR" sz="1400" dirty="0"/>
            </a:p>
          </p:txBody>
        </p:sp>
        <p:pic>
          <p:nvPicPr>
            <p:cNvPr id="6" name="Picture 2" descr="SEIRH_Cor">
              <a:extLst>
                <a:ext uri="{FF2B5EF4-FFF2-40B4-BE49-F238E27FC236}">
                  <a16:creationId xmlns:a16="http://schemas.microsoft.com/office/drawing/2014/main" id="{0F24EACD-B8A5-89DB-0290-FF00449BBE2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43416" t="2991" r="1686"/>
            <a:stretch>
              <a:fillRect/>
            </a:stretch>
          </p:blipFill>
          <p:spPr bwMode="auto">
            <a:xfrm>
              <a:off x="292424" y="243713"/>
              <a:ext cx="1736725" cy="576263"/>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id="{8E0DBB3F-20CA-E061-3BBF-5D60044BBC7C}"/>
                </a:ext>
              </a:extLst>
            </p:cNvPr>
            <p:cNvSpPr/>
            <p:nvPr/>
          </p:nvSpPr>
          <p:spPr>
            <a:xfrm>
              <a:off x="111968" y="865434"/>
              <a:ext cx="4460032" cy="30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Diretoria de Recursos Hidrogeológico e Minerais - DRMH</a:t>
              </a:r>
            </a:p>
          </p:txBody>
        </p:sp>
      </p:grpSp>
      <p:sp>
        <p:nvSpPr>
          <p:cNvPr id="8" name="CaixaDeTexto 7">
            <a:extLst>
              <a:ext uri="{FF2B5EF4-FFF2-40B4-BE49-F238E27FC236}">
                <a16:creationId xmlns:a16="http://schemas.microsoft.com/office/drawing/2014/main" id="{0718CD47-03EC-5347-D33B-E2123F6C3A1D}"/>
              </a:ext>
            </a:extLst>
          </p:cNvPr>
          <p:cNvSpPr txBox="1"/>
          <p:nvPr/>
        </p:nvSpPr>
        <p:spPr>
          <a:xfrm>
            <a:off x="2561460" y="2788489"/>
            <a:ext cx="3721334" cy="804772"/>
          </a:xfrm>
          <a:prstGeom prst="rect">
            <a:avLst/>
          </a:prstGeom>
          <a:noFill/>
        </p:spPr>
        <p:txBody>
          <a:bodyPr wrap="square" rtlCol="0">
            <a:spAutoFit/>
          </a:bodyPr>
          <a:lstStyle/>
          <a:p>
            <a:pPr algn="ctr">
              <a:lnSpc>
                <a:spcPct val="115000"/>
              </a:lnSpc>
              <a:spcBef>
                <a:spcPts val="225"/>
              </a:spcBef>
            </a:pPr>
            <a:r>
              <a:rPr lang="pt-BR" sz="3200" b="1" dirty="0">
                <a:solidFill>
                  <a:srgbClr val="002060"/>
                </a:solidFill>
                <a:latin typeface="Arial" panose="020B0604020202020204" pitchFamily="34" charset="0"/>
                <a:ea typeface="Times New Roman" panose="02020603050405020304" pitchFamily="18" charset="0"/>
                <a:cs typeface="Arial" panose="020B0604020202020204" pitchFamily="34" charset="0"/>
              </a:rPr>
              <a:t>OBRIGADO</a:t>
            </a:r>
            <a:r>
              <a:rPr lang="pt-BR" sz="44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p>
        </p:txBody>
      </p:sp>
      <p:sp>
        <p:nvSpPr>
          <p:cNvPr id="9" name="CaixaDeTexto 8">
            <a:extLst>
              <a:ext uri="{FF2B5EF4-FFF2-40B4-BE49-F238E27FC236}">
                <a16:creationId xmlns:a16="http://schemas.microsoft.com/office/drawing/2014/main" id="{FA91912E-1868-2A3D-48B7-A74A452BDC9E}"/>
              </a:ext>
            </a:extLst>
          </p:cNvPr>
          <p:cNvSpPr txBox="1"/>
          <p:nvPr/>
        </p:nvSpPr>
        <p:spPr>
          <a:xfrm>
            <a:off x="142551" y="4405841"/>
            <a:ext cx="4279576" cy="2025683"/>
          </a:xfrm>
          <a:prstGeom prst="rect">
            <a:avLst/>
          </a:prstGeom>
          <a:noFill/>
        </p:spPr>
        <p:txBody>
          <a:bodyPr wrap="square" rtlCol="0">
            <a:spAutoFit/>
          </a:bodyPr>
          <a:lstStyle/>
          <a:p>
            <a:pPr algn="ctr">
              <a:lnSpc>
                <a:spcPct val="115000"/>
              </a:lnSpc>
              <a:spcBef>
                <a:spcPts val="225"/>
              </a:spcBef>
            </a:pPr>
            <a:endParaRPr lang="pt-BR" sz="3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225"/>
              </a:spcBef>
            </a:pPr>
            <a:r>
              <a:rPr lang="pt-BR" sz="1400" b="1" dirty="0">
                <a:solidFill>
                  <a:srgbClr val="002060"/>
                </a:solidFill>
                <a:latin typeface="Arial" panose="020B0604020202020204" pitchFamily="34" charset="0"/>
                <a:ea typeface="Times New Roman" panose="02020603050405020304" pitchFamily="18" charset="0"/>
                <a:cs typeface="Arial" panose="020B0604020202020204" pitchFamily="34" charset="0"/>
              </a:rPr>
              <a:t>EQUIPE TÉCNICA RESPONSÁVEL:</a:t>
            </a:r>
          </a:p>
          <a:p>
            <a:pPr>
              <a:lnSpc>
                <a:spcPct val="115000"/>
              </a:lnSpc>
              <a:spcBef>
                <a:spcPts val="225"/>
              </a:spcBef>
            </a:pPr>
            <a:r>
              <a:rPr lang="pt-BR"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MACELO FALÇÃO –ENG. DE MINAS</a:t>
            </a:r>
          </a:p>
          <a:p>
            <a:pPr>
              <a:lnSpc>
                <a:spcPct val="115000"/>
              </a:lnSpc>
              <a:spcBef>
                <a:spcPts val="225"/>
              </a:spcBef>
            </a:pPr>
            <a:r>
              <a:rPr lang="pt-BR"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JOSÉR SOARES DE BRITO – ENG. DE MINAS</a:t>
            </a:r>
          </a:p>
          <a:p>
            <a:pPr>
              <a:lnSpc>
                <a:spcPct val="115000"/>
              </a:lnSpc>
              <a:spcBef>
                <a:spcPts val="225"/>
              </a:spcBef>
            </a:pPr>
            <a:r>
              <a:rPr lang="pt-BR"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PAOLLA </a:t>
            </a:r>
            <a:r>
              <a:rPr lang="pt-BR"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MELO – GEÓLOGA </a:t>
            </a:r>
          </a:p>
          <a:p>
            <a:pPr>
              <a:lnSpc>
                <a:spcPct val="115000"/>
              </a:lnSpc>
              <a:spcBef>
                <a:spcPts val="225"/>
              </a:spcBef>
            </a:pPr>
            <a:r>
              <a:rPr lang="pt-BR"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RUAN SEVERIANO</a:t>
            </a:r>
            <a:r>
              <a:rPr lang="pt-BR" sz="1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pt-BR" sz="1400" dirty="0">
                <a:solidFill>
                  <a:srgbClr val="002060"/>
                </a:solidFill>
                <a:latin typeface="Arial" panose="020B0604020202020204" pitchFamily="34" charset="0"/>
                <a:ea typeface="Times New Roman" panose="02020603050405020304" pitchFamily="18" charset="0"/>
                <a:cs typeface="Arial" panose="020B0604020202020204" pitchFamily="34" charset="0"/>
              </a:rPr>
              <a:t>– TEC.MINERAÇÃO </a:t>
            </a:r>
          </a:p>
        </p:txBody>
      </p:sp>
    </p:spTree>
    <p:extLst>
      <p:ext uri="{BB962C8B-B14F-4D97-AF65-F5344CB8AC3E}">
        <p14:creationId xmlns:p14="http://schemas.microsoft.com/office/powerpoint/2010/main" val="1908242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03EA476E-CD3B-B874-3319-0C6399249E69}"/>
              </a:ext>
            </a:extLst>
          </p:cNvPr>
          <p:cNvGrpSpPr/>
          <p:nvPr/>
        </p:nvGrpSpPr>
        <p:grpSpPr>
          <a:xfrm>
            <a:off x="0" y="120815"/>
            <a:ext cx="4739950" cy="1011774"/>
            <a:chOff x="111968" y="158620"/>
            <a:chExt cx="4739950" cy="1011774"/>
          </a:xfrm>
        </p:grpSpPr>
        <p:sp>
          <p:nvSpPr>
            <p:cNvPr id="9" name="CaixaDeTexto 8">
              <a:extLst>
                <a:ext uri="{FF2B5EF4-FFF2-40B4-BE49-F238E27FC236}">
                  <a16:creationId xmlns:a16="http://schemas.microsoft.com/office/drawing/2014/main" id="{CEB469FB-C896-CD84-B949-B37BCE69E256}"/>
                </a:ext>
              </a:extLst>
            </p:cNvPr>
            <p:cNvSpPr txBox="1"/>
            <p:nvPr/>
          </p:nvSpPr>
          <p:spPr>
            <a:xfrm>
              <a:off x="2099388" y="158620"/>
              <a:ext cx="2752530" cy="768061"/>
            </a:xfrm>
            <a:prstGeom prst="rect">
              <a:avLst/>
            </a:prstGeom>
            <a:noFill/>
          </p:spPr>
          <p:txBody>
            <a:bodyPr wrap="square" rtlCol="0">
              <a:spAutoFit/>
            </a:bodyPr>
            <a:lstStyle/>
            <a:p>
              <a:r>
                <a:rPr lang="pt-BR" sz="1400" b="1" dirty="0"/>
                <a:t>SECRETARIA DE ESTADO</a:t>
              </a:r>
              <a:r>
                <a:rPr lang="pt-BR" sz="1400" dirty="0"/>
                <a:t/>
              </a:r>
              <a:br>
                <a:rPr lang="pt-BR" sz="1400" dirty="0"/>
              </a:br>
              <a:r>
                <a:rPr lang="pt-BR" sz="1400" b="1" dirty="0"/>
                <a:t>DA INFRAESTRUTURA E</a:t>
              </a:r>
              <a:br>
                <a:rPr lang="pt-BR" sz="1400" b="1" dirty="0"/>
              </a:br>
              <a:r>
                <a:rPr lang="pt-BR" sz="1400" b="1" dirty="0"/>
                <a:t>DOS RECURSOS HÍDRICOS</a:t>
              </a:r>
              <a:endParaRPr lang="pt-BR" sz="1400" dirty="0"/>
            </a:p>
          </p:txBody>
        </p:sp>
        <p:pic>
          <p:nvPicPr>
            <p:cNvPr id="10" name="Picture 2" descr="SEIRH_Cor">
              <a:extLst>
                <a:ext uri="{FF2B5EF4-FFF2-40B4-BE49-F238E27FC236}">
                  <a16:creationId xmlns:a16="http://schemas.microsoft.com/office/drawing/2014/main" id="{4F28BFDB-538C-A30E-01DA-73183FE8E58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43416" t="2991" r="1686"/>
            <a:stretch>
              <a:fillRect/>
            </a:stretch>
          </p:blipFill>
          <p:spPr bwMode="auto">
            <a:xfrm>
              <a:off x="292424" y="243713"/>
              <a:ext cx="1736725" cy="576263"/>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10">
              <a:extLst>
                <a:ext uri="{FF2B5EF4-FFF2-40B4-BE49-F238E27FC236}">
                  <a16:creationId xmlns:a16="http://schemas.microsoft.com/office/drawing/2014/main" id="{A56F1DA2-F3AC-9275-57CF-FAD673ECF08F}"/>
                </a:ext>
              </a:extLst>
            </p:cNvPr>
            <p:cNvSpPr/>
            <p:nvPr/>
          </p:nvSpPr>
          <p:spPr>
            <a:xfrm>
              <a:off x="111968" y="865434"/>
              <a:ext cx="4460032" cy="30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Diretoria de Recursos Hidrogeológico e Minerais - DRMH</a:t>
              </a:r>
            </a:p>
          </p:txBody>
        </p:sp>
      </p:grpSp>
      <p:pic>
        <p:nvPicPr>
          <p:cNvPr id="13" name="Imagem 12">
            <a:extLst>
              <a:ext uri="{FF2B5EF4-FFF2-40B4-BE49-F238E27FC236}">
                <a16:creationId xmlns:a16="http://schemas.microsoft.com/office/drawing/2014/main" id="{200C5951-3A5A-85DC-D335-461D4BA4765B}"/>
              </a:ext>
            </a:extLst>
          </p:cNvPr>
          <p:cNvPicPr>
            <a:picLocks noChangeAspect="1"/>
          </p:cNvPicPr>
          <p:nvPr/>
        </p:nvPicPr>
        <p:blipFill>
          <a:blip r:embed="rId3"/>
          <a:stretch>
            <a:fillRect/>
          </a:stretch>
        </p:blipFill>
        <p:spPr>
          <a:xfrm>
            <a:off x="921026" y="1726467"/>
            <a:ext cx="7078012" cy="3501552"/>
          </a:xfrm>
          <a:prstGeom prst="rect">
            <a:avLst/>
          </a:prstGeom>
        </p:spPr>
      </p:pic>
    </p:spTree>
    <p:extLst>
      <p:ext uri="{BB962C8B-B14F-4D97-AF65-F5344CB8AC3E}">
        <p14:creationId xmlns:p14="http://schemas.microsoft.com/office/powerpoint/2010/main" val="40201971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8435BD61-1125-E568-7600-D64A375364F0}"/>
              </a:ext>
            </a:extLst>
          </p:cNvPr>
          <p:cNvGrpSpPr/>
          <p:nvPr/>
        </p:nvGrpSpPr>
        <p:grpSpPr>
          <a:xfrm>
            <a:off x="290794" y="148064"/>
            <a:ext cx="4690028" cy="1004664"/>
            <a:chOff x="161890" y="158620"/>
            <a:chExt cx="4690028" cy="1004664"/>
          </a:xfrm>
        </p:grpSpPr>
        <p:sp>
          <p:nvSpPr>
            <p:cNvPr id="3" name="CaixaDeTexto 2">
              <a:extLst>
                <a:ext uri="{FF2B5EF4-FFF2-40B4-BE49-F238E27FC236}">
                  <a16:creationId xmlns:a16="http://schemas.microsoft.com/office/drawing/2014/main" id="{F70F9BEF-E5D1-5BD9-0AC6-F789951BA458}"/>
                </a:ext>
              </a:extLst>
            </p:cNvPr>
            <p:cNvSpPr txBox="1"/>
            <p:nvPr/>
          </p:nvSpPr>
          <p:spPr>
            <a:xfrm>
              <a:off x="2099388" y="158620"/>
              <a:ext cx="2752530" cy="768061"/>
            </a:xfrm>
            <a:prstGeom prst="rect">
              <a:avLst/>
            </a:prstGeom>
            <a:noFill/>
          </p:spPr>
          <p:txBody>
            <a:bodyPr wrap="square" rtlCol="0">
              <a:spAutoFit/>
            </a:bodyPr>
            <a:lstStyle/>
            <a:p>
              <a:r>
                <a:rPr lang="pt-BR" sz="1400" b="1" dirty="0"/>
                <a:t>SECRETARIA DE ESTADO</a:t>
              </a:r>
              <a:r>
                <a:rPr lang="pt-BR" sz="1400" dirty="0"/>
                <a:t/>
              </a:r>
              <a:br>
                <a:rPr lang="pt-BR" sz="1400" dirty="0"/>
              </a:br>
              <a:r>
                <a:rPr lang="pt-BR" sz="1400" b="1" dirty="0"/>
                <a:t>DA INFRAESTRUTURA E</a:t>
              </a:r>
              <a:br>
                <a:rPr lang="pt-BR" sz="1400" b="1" dirty="0"/>
              </a:br>
              <a:r>
                <a:rPr lang="pt-BR" sz="1400" b="1" dirty="0"/>
                <a:t>DOS RECURSOS HÍDRICOS</a:t>
              </a:r>
              <a:endParaRPr lang="pt-BR" sz="1400" dirty="0"/>
            </a:p>
          </p:txBody>
        </p:sp>
        <p:pic>
          <p:nvPicPr>
            <p:cNvPr id="4" name="Picture 2" descr="SEIRH_Cor">
              <a:extLst>
                <a:ext uri="{FF2B5EF4-FFF2-40B4-BE49-F238E27FC236}">
                  <a16:creationId xmlns:a16="http://schemas.microsoft.com/office/drawing/2014/main" id="{22D3E921-8CC8-F44A-C626-A216D8C0F69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43416" t="2991" r="1686"/>
            <a:stretch>
              <a:fillRect/>
            </a:stretch>
          </p:blipFill>
          <p:spPr bwMode="auto">
            <a:xfrm>
              <a:off x="292424" y="243713"/>
              <a:ext cx="1736725" cy="576263"/>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FF11E000-346F-D248-710C-B9C10DFD463E}"/>
                </a:ext>
              </a:extLst>
            </p:cNvPr>
            <p:cNvSpPr/>
            <p:nvPr/>
          </p:nvSpPr>
          <p:spPr>
            <a:xfrm>
              <a:off x="161890" y="858324"/>
              <a:ext cx="4460032" cy="30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Diretoria de Recursos Hidrogeológico e Minerais - DRMH</a:t>
              </a:r>
            </a:p>
          </p:txBody>
        </p:sp>
      </p:grpSp>
      <p:sp>
        <p:nvSpPr>
          <p:cNvPr id="10" name="CaixaDeTexto 9">
            <a:extLst>
              <a:ext uri="{FF2B5EF4-FFF2-40B4-BE49-F238E27FC236}">
                <a16:creationId xmlns:a16="http://schemas.microsoft.com/office/drawing/2014/main" id="{FF095278-3485-425E-B65A-34116364F74D}"/>
              </a:ext>
            </a:extLst>
          </p:cNvPr>
          <p:cNvSpPr txBox="1"/>
          <p:nvPr/>
        </p:nvSpPr>
        <p:spPr>
          <a:xfrm>
            <a:off x="421328" y="1417644"/>
            <a:ext cx="7951304" cy="400110"/>
          </a:xfrm>
          <a:prstGeom prst="rect">
            <a:avLst/>
          </a:prstGeom>
          <a:noFill/>
        </p:spPr>
        <p:txBody>
          <a:bodyPr wrap="square" rtlCol="0">
            <a:spAutoFit/>
          </a:bodyPr>
          <a:lstStyle/>
          <a:p>
            <a:pPr algn="ctr"/>
            <a:r>
              <a:rPr lang="pt-BR" sz="2000" b="1" dirty="0" smtClean="0">
                <a:solidFill>
                  <a:srgbClr val="002060"/>
                </a:solidFill>
                <a:effectLst/>
                <a:latin typeface="Aptos Black"/>
              </a:rPr>
              <a:t>MAPA GEOLÓGICO DO ESTADO DA PARAÍBA.</a:t>
            </a:r>
            <a:endParaRPr lang="pt-BR" sz="2000" b="1" dirty="0">
              <a:solidFill>
                <a:srgbClr val="002060"/>
              </a:solidFill>
              <a:effectLst/>
              <a:latin typeface="Aptos Black"/>
            </a:endParaRPr>
          </a:p>
        </p:txBody>
      </p:sp>
      <p:pic>
        <p:nvPicPr>
          <p:cNvPr id="9" name="Imagem 8"/>
          <p:cNvPicPr/>
          <p:nvPr/>
        </p:nvPicPr>
        <p:blipFill>
          <a:blip r:embed="rId3">
            <a:extLst>
              <a:ext uri="{28A0092B-C50C-407E-A947-70E740481C1C}">
                <a14:useLocalDpi xmlns:a14="http://schemas.microsoft.com/office/drawing/2010/main" val="0"/>
              </a:ext>
            </a:extLst>
          </a:blip>
          <a:srcRect/>
          <a:stretch>
            <a:fillRect/>
          </a:stretch>
        </p:blipFill>
        <p:spPr bwMode="auto">
          <a:xfrm>
            <a:off x="400050" y="2244436"/>
            <a:ext cx="7774132" cy="4227802"/>
          </a:xfrm>
          <a:prstGeom prst="rect">
            <a:avLst/>
          </a:prstGeom>
          <a:noFill/>
          <a:ln>
            <a:noFill/>
          </a:ln>
        </p:spPr>
      </p:pic>
      <p:sp>
        <p:nvSpPr>
          <p:cNvPr id="12" name="Retângulo 11"/>
          <p:cNvSpPr/>
          <p:nvPr/>
        </p:nvSpPr>
        <p:spPr>
          <a:xfrm>
            <a:off x="6609767" y="6445560"/>
            <a:ext cx="2220686" cy="293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tx1"/>
                </a:solidFill>
                <a:latin typeface="Arial" panose="020B0604020202020204" pitchFamily="34" charset="0"/>
                <a:cs typeface="Arial" panose="020B0604020202020204" pitchFamily="34" charset="0"/>
              </a:rPr>
              <a:t>Fonte: </a:t>
            </a:r>
            <a:r>
              <a:rPr lang="pt-BR" sz="1100" dirty="0" smtClean="0">
                <a:solidFill>
                  <a:schemeClr val="tx1"/>
                </a:solidFill>
                <a:latin typeface="Arial" panose="020B0604020202020204" pitchFamily="34" charset="0"/>
                <a:cs typeface="Arial" panose="020B0604020202020204" pitchFamily="34" charset="0"/>
              </a:rPr>
              <a:t>SGB</a:t>
            </a:r>
            <a:endParaRPr lang="pt-BR" sz="11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280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918180272"/>
              </p:ext>
            </p:extLst>
          </p:nvPr>
        </p:nvGraphicFramePr>
        <p:xfrm>
          <a:off x="775063" y="1785213"/>
          <a:ext cx="7754288" cy="4763697"/>
        </p:xfrm>
        <a:graphic>
          <a:graphicData uri="http://schemas.openxmlformats.org/drawingml/2006/table">
            <a:tbl>
              <a:tblPr firstRow="1" bandRow="1">
                <a:tableStyleId>{5C22544A-7EE6-4342-B048-85BDC9FD1C3A}</a:tableStyleId>
              </a:tblPr>
              <a:tblGrid>
                <a:gridCol w="2149274">
                  <a:extLst>
                    <a:ext uri="{9D8B030D-6E8A-4147-A177-3AD203B41FA5}">
                      <a16:colId xmlns:a16="http://schemas.microsoft.com/office/drawing/2014/main" val="187512114"/>
                    </a:ext>
                  </a:extLst>
                </a:gridCol>
                <a:gridCol w="5605014">
                  <a:extLst>
                    <a:ext uri="{9D8B030D-6E8A-4147-A177-3AD203B41FA5}">
                      <a16:colId xmlns:a16="http://schemas.microsoft.com/office/drawing/2014/main" val="356529818"/>
                    </a:ext>
                  </a:extLst>
                </a:gridCol>
              </a:tblGrid>
              <a:tr h="334189">
                <a:tc>
                  <a:txBody>
                    <a:bodyPr/>
                    <a:lstStyle/>
                    <a:p>
                      <a:pPr algn="ctr"/>
                      <a:r>
                        <a:rPr lang="pt-BR" sz="1600" dirty="0">
                          <a:solidFill>
                            <a:schemeClr val="tx1"/>
                          </a:solidFill>
                        </a:rPr>
                        <a:t>REGIÃO</a:t>
                      </a:r>
                    </a:p>
                  </a:txBody>
                  <a:tcPr anchor="ctr"/>
                </a:tc>
                <a:tc>
                  <a:txBody>
                    <a:bodyPr/>
                    <a:lstStyle/>
                    <a:p>
                      <a:pPr algn="ctr"/>
                      <a:r>
                        <a:rPr lang="pt-BR" sz="1600" dirty="0">
                          <a:solidFill>
                            <a:schemeClr val="tx1"/>
                          </a:solidFill>
                        </a:rPr>
                        <a:t>OCORRÊNCIA DE SUBSTÂNCIAS MINERAIS</a:t>
                      </a:r>
                    </a:p>
                  </a:txBody>
                  <a:tcPr anchor="ctr"/>
                </a:tc>
                <a:extLst>
                  <a:ext uri="{0D108BD9-81ED-4DB2-BD59-A6C34878D82A}">
                    <a16:rowId xmlns:a16="http://schemas.microsoft.com/office/drawing/2014/main" val="1734782997"/>
                  </a:ext>
                </a:extLst>
              </a:tr>
              <a:tr h="539575">
                <a:tc>
                  <a:txBody>
                    <a:bodyPr/>
                    <a:lstStyle/>
                    <a:p>
                      <a:pPr algn="ctr"/>
                      <a:r>
                        <a:rPr lang="pt-BR" sz="1400" b="1" dirty="0"/>
                        <a:t>LITORAL</a:t>
                      </a:r>
                    </a:p>
                  </a:txBody>
                  <a:tcPr anchor="ctr"/>
                </a:tc>
                <a:tc>
                  <a:txBody>
                    <a:bodyPr/>
                    <a:lstStyle/>
                    <a:p>
                      <a:pPr algn="ctr"/>
                      <a:r>
                        <a:rPr lang="pt-BR" sz="1200" b="1" dirty="0"/>
                        <a:t>ÁGUA MINERAL, AREIA INDUSTRIAL, AREIA PARA FILTRO, ARGILAS, CALCÁRIO CALCÍTICO, FOSFATO, RUTILO, ILMENITA, ZIRCONITA.</a:t>
                      </a:r>
                    </a:p>
                  </a:txBody>
                  <a:tcPr anchor="ctr"/>
                </a:tc>
                <a:extLst>
                  <a:ext uri="{0D108BD9-81ED-4DB2-BD59-A6C34878D82A}">
                    <a16:rowId xmlns:a16="http://schemas.microsoft.com/office/drawing/2014/main" val="2412283267"/>
                  </a:ext>
                </a:extLst>
              </a:tr>
              <a:tr h="433649">
                <a:tc>
                  <a:txBody>
                    <a:bodyPr/>
                    <a:lstStyle/>
                    <a:p>
                      <a:pPr algn="ctr"/>
                      <a:r>
                        <a:rPr lang="pt-BR" sz="1400" b="1" dirty="0"/>
                        <a:t>CARIRI PARAIBANO </a:t>
                      </a:r>
                    </a:p>
                  </a:txBody>
                  <a:tcPr anchor="ctr"/>
                </a:tc>
                <a:tc>
                  <a:txBody>
                    <a:bodyPr/>
                    <a:lstStyle/>
                    <a:p>
                      <a:pPr algn="ctr"/>
                      <a:r>
                        <a:rPr lang="pt-BR" sz="1200" b="1" dirty="0"/>
                        <a:t>ARGILAS BENTONÍTICAS, CALCÁRIOS CALCÍTICO E DOLOMÍTICOS, APATITA, AMAZONITA RUTILO, ILMENITA, </a:t>
                      </a:r>
                      <a:r>
                        <a:rPr lang="pt-BR" sz="1200" b="1" dirty="0">
                          <a:solidFill>
                            <a:schemeClr val="tx1"/>
                          </a:solidFill>
                        </a:rPr>
                        <a:t>MANGNÊS E BASALTO </a:t>
                      </a:r>
                      <a:r>
                        <a:rPr lang="pt-BR" sz="1200" b="1" dirty="0"/>
                        <a:t> .</a:t>
                      </a:r>
                    </a:p>
                  </a:txBody>
                  <a:tcPr anchor="ctr"/>
                </a:tc>
                <a:extLst>
                  <a:ext uri="{0D108BD9-81ED-4DB2-BD59-A6C34878D82A}">
                    <a16:rowId xmlns:a16="http://schemas.microsoft.com/office/drawing/2014/main" val="3193579981"/>
                  </a:ext>
                </a:extLst>
              </a:tr>
              <a:tr h="441978">
                <a:tc>
                  <a:txBody>
                    <a:bodyPr/>
                    <a:lstStyle/>
                    <a:p>
                      <a:pPr algn="ctr"/>
                      <a:r>
                        <a:rPr lang="pt-BR" sz="1400" b="1" dirty="0"/>
                        <a:t>VALE DO PIANCÓ</a:t>
                      </a:r>
                    </a:p>
                  </a:txBody>
                  <a:tcPr anchor="ctr"/>
                </a:tc>
                <a:tc>
                  <a:txBody>
                    <a:bodyPr/>
                    <a:lstStyle/>
                    <a:p>
                      <a:pPr algn="ctr"/>
                      <a:r>
                        <a:rPr lang="pt-BR" sz="1200" b="1" dirty="0"/>
                        <a:t>OURO, </a:t>
                      </a:r>
                      <a:r>
                        <a:rPr lang="pt-BR" sz="1200" b="1" dirty="0">
                          <a:solidFill>
                            <a:schemeClr val="tx1"/>
                          </a:solidFill>
                        </a:rPr>
                        <a:t>FERRO, MANGNÊS, GRAFITA, COBRE, </a:t>
                      </a:r>
                      <a:r>
                        <a:rPr lang="pt-BR" sz="1200" b="1" dirty="0"/>
                        <a:t>CALCÁRIOS.</a:t>
                      </a:r>
                    </a:p>
                  </a:txBody>
                  <a:tcPr anchor="ctr"/>
                </a:tc>
                <a:extLst>
                  <a:ext uri="{0D108BD9-81ED-4DB2-BD59-A6C34878D82A}">
                    <a16:rowId xmlns:a16="http://schemas.microsoft.com/office/drawing/2014/main" val="2515023650"/>
                  </a:ext>
                </a:extLst>
              </a:tr>
              <a:tr h="441978">
                <a:tc>
                  <a:txBody>
                    <a:bodyPr/>
                    <a:lstStyle/>
                    <a:p>
                      <a:pPr algn="ctr"/>
                      <a:r>
                        <a:rPr lang="pt-BR" sz="1400" b="1" dirty="0">
                          <a:solidFill>
                            <a:schemeClr val="tx1"/>
                          </a:solidFill>
                          <a:latin typeface="+mn-lt"/>
                        </a:rPr>
                        <a:t>VALE DAS ESPINHARAS E SABUGI</a:t>
                      </a:r>
                    </a:p>
                  </a:txBody>
                  <a:tcPr anchor="ctr"/>
                </a:tc>
                <a:tc>
                  <a:txBody>
                    <a:bodyPr/>
                    <a:lstStyle/>
                    <a:p>
                      <a:pPr algn="ctr"/>
                      <a:r>
                        <a:rPr lang="pt-BR" sz="1200" b="1" dirty="0"/>
                        <a:t>OURO,</a:t>
                      </a:r>
                      <a:r>
                        <a:rPr lang="pt-BR" sz="1200" b="1" dirty="0">
                          <a:solidFill>
                            <a:schemeClr val="tx1"/>
                          </a:solidFill>
                        </a:rPr>
                        <a:t> </a:t>
                      </a:r>
                      <a:r>
                        <a:rPr lang="pt-BR" sz="1200" b="1" dirty="0"/>
                        <a:t>CALCÁRIOS, SCHEELITA, TURMALINA, FELDSPATO, QUARTZO, AMAZONITA, ÁGUA MARINHA, AREIA, BRITA, VERMICULITA, URÂNIO</a:t>
                      </a:r>
                    </a:p>
                  </a:txBody>
                  <a:tcPr anchor="ctr"/>
                </a:tc>
                <a:extLst>
                  <a:ext uri="{0D108BD9-81ED-4DB2-BD59-A6C34878D82A}">
                    <a16:rowId xmlns:a16="http://schemas.microsoft.com/office/drawing/2014/main" val="3476507877"/>
                  </a:ext>
                </a:extLst>
              </a:tr>
              <a:tr h="441978">
                <a:tc>
                  <a:txBody>
                    <a:bodyPr/>
                    <a:lstStyle/>
                    <a:p>
                      <a:pPr algn="ctr"/>
                      <a:r>
                        <a:rPr lang="pt-BR" sz="1400" b="1" dirty="0"/>
                        <a:t>ALTO SERTÃO PARAIBANO </a:t>
                      </a:r>
                    </a:p>
                  </a:txBody>
                  <a:tcPr anchor="ctr"/>
                </a:tc>
                <a:tc>
                  <a:txBody>
                    <a:bodyPr/>
                    <a:lstStyle/>
                    <a:p>
                      <a:pPr algn="ctr"/>
                      <a:r>
                        <a:rPr lang="pt-BR" sz="1200" b="1" dirty="0"/>
                        <a:t>FERRO, </a:t>
                      </a:r>
                      <a:r>
                        <a:rPr lang="pt-BR" sz="1200" b="1" dirty="0">
                          <a:solidFill>
                            <a:schemeClr val="tx1"/>
                          </a:solidFill>
                        </a:rPr>
                        <a:t>MANGNÊS, PEDRAS SEMIPRECIOSAS, </a:t>
                      </a:r>
                      <a:r>
                        <a:rPr lang="pt-BR" sz="1200" b="1" dirty="0"/>
                        <a:t>ARGILAS CERÂMICAS. </a:t>
                      </a:r>
                    </a:p>
                  </a:txBody>
                  <a:tcPr anchor="ctr"/>
                </a:tc>
                <a:extLst>
                  <a:ext uri="{0D108BD9-81ED-4DB2-BD59-A6C34878D82A}">
                    <a16:rowId xmlns:a16="http://schemas.microsoft.com/office/drawing/2014/main" val="142708089"/>
                  </a:ext>
                </a:extLst>
              </a:tr>
              <a:tr h="491469">
                <a:tc>
                  <a:txBody>
                    <a:bodyPr/>
                    <a:lstStyle/>
                    <a:p>
                      <a:pPr algn="ctr"/>
                      <a:r>
                        <a:rPr lang="pt-BR" sz="1400" b="1" dirty="0"/>
                        <a:t>TODO O ESTADO, EXCETO O LITORAL </a:t>
                      </a:r>
                    </a:p>
                  </a:txBody>
                  <a:tcPr anchor="ctr"/>
                </a:tc>
                <a:tc>
                  <a:txBody>
                    <a:bodyPr/>
                    <a:lstStyle/>
                    <a:p>
                      <a:pPr algn="ctr"/>
                      <a:r>
                        <a:rPr lang="pt-BR" sz="1200" b="1" dirty="0"/>
                        <a:t>ROCHAS PARA REVESTIMENTO.</a:t>
                      </a:r>
                    </a:p>
                  </a:txBody>
                  <a:tcPr anchor="ctr"/>
                </a:tc>
                <a:extLst>
                  <a:ext uri="{0D108BD9-81ED-4DB2-BD59-A6C34878D82A}">
                    <a16:rowId xmlns:a16="http://schemas.microsoft.com/office/drawing/2014/main" val="129310434"/>
                  </a:ext>
                </a:extLst>
              </a:tr>
              <a:tr h="322646">
                <a:tc>
                  <a:txBody>
                    <a:bodyPr/>
                    <a:lstStyle/>
                    <a:p>
                      <a:pPr algn="ctr"/>
                      <a:r>
                        <a:rPr lang="pt-BR" sz="1400" b="1" dirty="0"/>
                        <a:t>TODO O ESTADO</a:t>
                      </a:r>
                    </a:p>
                  </a:txBody>
                  <a:tcPr anchor="ctr"/>
                </a:tc>
                <a:tc>
                  <a:txBody>
                    <a:bodyPr/>
                    <a:lstStyle/>
                    <a:p>
                      <a:pPr algn="ctr"/>
                      <a:r>
                        <a:rPr lang="pt-BR" sz="1200" b="1" dirty="0"/>
                        <a:t>MINERAIS DE CONSTRUÇÃO CIVIL E ARGILA PARA CERÂMICA VERMELHA.</a:t>
                      </a:r>
                    </a:p>
                  </a:txBody>
                  <a:tcPr anchor="ctr"/>
                </a:tc>
                <a:extLst>
                  <a:ext uri="{0D108BD9-81ED-4DB2-BD59-A6C34878D82A}">
                    <a16:rowId xmlns:a16="http://schemas.microsoft.com/office/drawing/2014/main" val="955676768"/>
                  </a:ext>
                </a:extLst>
              </a:tr>
              <a:tr h="1161736">
                <a:tc>
                  <a:txBody>
                    <a:bodyPr/>
                    <a:lstStyle/>
                    <a:p>
                      <a:pPr algn="ctr"/>
                      <a:r>
                        <a:rPr lang="pt-BR" sz="1400" b="1" dirty="0"/>
                        <a:t>SERIDÓ</a:t>
                      </a:r>
                    </a:p>
                  </a:txBody>
                  <a:tcPr anchor="ctr"/>
                </a:tc>
                <a:tc>
                  <a:txBody>
                    <a:bodyPr/>
                    <a:lstStyle/>
                    <a:p>
                      <a:pPr algn="ctr"/>
                      <a:endParaRPr lang="pt-BR" sz="1200" b="1" dirty="0"/>
                    </a:p>
                    <a:p>
                      <a:pPr algn="ctr"/>
                      <a:r>
                        <a:rPr lang="pt-BR" sz="1200" b="1" dirty="0"/>
                        <a:t>ÁGUA MARINHA, BERILO, CAULIM, COLUMBITA (NIÓBIO), FELDSPATO, ESPODUMÊNIO, AMBLIGONITA, LEPIDOLITA, GRANADA, MICA, QUARTZO BRANCO, QUARTZO FUMÊ, QUARTZO RÓSEO, QUARTZO ROXO, QUARTZO TRANSPARENTE, TANTALITA, TURMALINA, VERMICULITA, SCHEELITA, QUARTZITO, CALCÁRIO DOLOMÍTICO, ENTRE OUTROS. </a:t>
                      </a:r>
                    </a:p>
                  </a:txBody>
                  <a:tcPr anchor="ctr"/>
                </a:tc>
                <a:extLst>
                  <a:ext uri="{0D108BD9-81ED-4DB2-BD59-A6C34878D82A}">
                    <a16:rowId xmlns:a16="http://schemas.microsoft.com/office/drawing/2014/main" val="1552100412"/>
                  </a:ext>
                </a:extLst>
              </a:tr>
            </a:tbl>
          </a:graphicData>
        </a:graphic>
      </p:graphicFrame>
      <p:sp>
        <p:nvSpPr>
          <p:cNvPr id="7" name="Retângulo 6"/>
          <p:cNvSpPr/>
          <p:nvPr/>
        </p:nvSpPr>
        <p:spPr>
          <a:xfrm>
            <a:off x="296053" y="1270374"/>
            <a:ext cx="8534400" cy="410882"/>
          </a:xfrm>
          <a:prstGeom prst="rect">
            <a:avLst/>
          </a:prstGeom>
        </p:spPr>
        <p:txBody>
          <a:bodyPr wrap="square">
            <a:spAutoFit/>
          </a:bodyPr>
          <a:lstStyle/>
          <a:p>
            <a:pPr algn="ctr">
              <a:lnSpc>
                <a:spcPct val="115000"/>
              </a:lnSpc>
              <a:spcBef>
                <a:spcPts val="225"/>
              </a:spcBef>
            </a:pPr>
            <a:r>
              <a:rPr lang="pt-BR" b="1" i="1" dirty="0">
                <a:solidFill>
                  <a:srgbClr val="002060"/>
                </a:solidFill>
                <a:latin typeface="Arial" panose="020B0604020202020204" pitchFamily="34" charset="0"/>
                <a:ea typeface="Times New Roman" panose="02020603050405020304" pitchFamily="18" charset="0"/>
                <a:cs typeface="Arial" panose="020B0604020202020204" pitchFamily="34" charset="0"/>
              </a:rPr>
              <a:t>SUBSTÂNCIAS MINERAIS </a:t>
            </a:r>
            <a:r>
              <a:rPr lang="pt-BR" b="1" i="1" dirty="0">
                <a:solidFill>
                  <a:srgbClr val="002060"/>
                </a:solidFill>
                <a:latin typeface="Arial" panose="020B0604020202020204" pitchFamily="34" charset="0"/>
                <a:ea typeface="Times New Roman" panose="02020603050405020304" pitchFamily="18" charset="0"/>
                <a:cs typeface="Arial" panose="020B0604020202020204" pitchFamily="34" charset="0"/>
              </a:rPr>
              <a:t>N</a:t>
            </a:r>
            <a:r>
              <a:rPr lang="pt-BR" b="1" i="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 </a:t>
            </a:r>
            <a:r>
              <a:rPr lang="pt-BR" b="1" i="1" dirty="0">
                <a:solidFill>
                  <a:srgbClr val="002060"/>
                </a:solidFill>
                <a:latin typeface="Arial" panose="020B0604020202020204" pitchFamily="34" charset="0"/>
                <a:ea typeface="Times New Roman" panose="02020603050405020304" pitchFamily="18" charset="0"/>
                <a:cs typeface="Arial" panose="020B0604020202020204" pitchFamily="34" charset="0"/>
              </a:rPr>
              <a:t>PARAÍBA</a:t>
            </a:r>
          </a:p>
        </p:txBody>
      </p:sp>
      <p:grpSp>
        <p:nvGrpSpPr>
          <p:cNvPr id="3" name="Agrupar 2">
            <a:extLst>
              <a:ext uri="{FF2B5EF4-FFF2-40B4-BE49-F238E27FC236}">
                <a16:creationId xmlns:a16="http://schemas.microsoft.com/office/drawing/2014/main" id="{B6010956-693E-E83C-A959-9EB9D39744D6}"/>
              </a:ext>
            </a:extLst>
          </p:cNvPr>
          <p:cNvGrpSpPr/>
          <p:nvPr/>
        </p:nvGrpSpPr>
        <p:grpSpPr>
          <a:xfrm>
            <a:off x="103221" y="127584"/>
            <a:ext cx="4739950" cy="1011774"/>
            <a:chOff x="111968" y="158620"/>
            <a:chExt cx="4739950" cy="1011774"/>
          </a:xfrm>
        </p:grpSpPr>
        <p:sp>
          <p:nvSpPr>
            <p:cNvPr id="5" name="CaixaDeTexto 4">
              <a:extLst>
                <a:ext uri="{FF2B5EF4-FFF2-40B4-BE49-F238E27FC236}">
                  <a16:creationId xmlns:a16="http://schemas.microsoft.com/office/drawing/2014/main" id="{D4D8593D-08DA-81E5-2318-F59AD02D7A96}"/>
                </a:ext>
              </a:extLst>
            </p:cNvPr>
            <p:cNvSpPr txBox="1"/>
            <p:nvPr/>
          </p:nvSpPr>
          <p:spPr>
            <a:xfrm>
              <a:off x="2099388" y="158620"/>
              <a:ext cx="2752530" cy="768061"/>
            </a:xfrm>
            <a:prstGeom prst="rect">
              <a:avLst/>
            </a:prstGeom>
            <a:noFill/>
          </p:spPr>
          <p:txBody>
            <a:bodyPr wrap="square" rtlCol="0">
              <a:spAutoFit/>
            </a:bodyPr>
            <a:lstStyle/>
            <a:p>
              <a:r>
                <a:rPr lang="pt-BR" sz="1400" b="1" dirty="0"/>
                <a:t>SECRETARIA DE ESTADO</a:t>
              </a:r>
              <a:r>
                <a:rPr lang="pt-BR" sz="1400" dirty="0"/>
                <a:t/>
              </a:r>
              <a:br>
                <a:rPr lang="pt-BR" sz="1400" dirty="0"/>
              </a:br>
              <a:r>
                <a:rPr lang="pt-BR" sz="1400" b="1" dirty="0"/>
                <a:t>DA INFRAESTRUTURA E</a:t>
              </a:r>
              <a:br>
                <a:rPr lang="pt-BR" sz="1400" b="1" dirty="0"/>
              </a:br>
              <a:r>
                <a:rPr lang="pt-BR" sz="1400" b="1" dirty="0"/>
                <a:t>DOS RECURSOS HÍDRICOS</a:t>
              </a:r>
              <a:endParaRPr lang="pt-BR" sz="1400" dirty="0"/>
            </a:p>
          </p:txBody>
        </p:sp>
        <p:pic>
          <p:nvPicPr>
            <p:cNvPr id="9" name="Picture 2" descr="SEIRH_Cor">
              <a:extLst>
                <a:ext uri="{FF2B5EF4-FFF2-40B4-BE49-F238E27FC236}">
                  <a16:creationId xmlns:a16="http://schemas.microsoft.com/office/drawing/2014/main" id="{91FFFD75-CB62-6449-6407-5EBF1F7CDB5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43416" t="2991" r="1686"/>
            <a:stretch>
              <a:fillRect/>
            </a:stretch>
          </p:blipFill>
          <p:spPr bwMode="auto">
            <a:xfrm>
              <a:off x="292424" y="243713"/>
              <a:ext cx="1736725" cy="576263"/>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656EC0DC-E7A8-BF2E-FC3D-25100362BC91}"/>
                </a:ext>
              </a:extLst>
            </p:cNvPr>
            <p:cNvSpPr/>
            <p:nvPr/>
          </p:nvSpPr>
          <p:spPr>
            <a:xfrm>
              <a:off x="111968" y="865434"/>
              <a:ext cx="4460032" cy="30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Diretoria de Recursos Hidrogeológico e Minerais - DRMH</a:t>
              </a:r>
            </a:p>
          </p:txBody>
        </p:sp>
      </p:grpSp>
      <p:sp>
        <p:nvSpPr>
          <p:cNvPr id="11" name="Retângulo 10"/>
          <p:cNvSpPr/>
          <p:nvPr/>
        </p:nvSpPr>
        <p:spPr>
          <a:xfrm>
            <a:off x="6259039" y="6520716"/>
            <a:ext cx="2220686" cy="293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tx1"/>
                </a:solidFill>
                <a:latin typeface="Arial" panose="020B0604020202020204" pitchFamily="34" charset="0"/>
                <a:cs typeface="Arial" panose="020B0604020202020204" pitchFamily="34" charset="0"/>
              </a:rPr>
              <a:t>Fonte: DRMH/2025</a:t>
            </a:r>
          </a:p>
        </p:txBody>
      </p:sp>
    </p:spTree>
    <p:extLst>
      <p:ext uri="{BB962C8B-B14F-4D97-AF65-F5344CB8AC3E}">
        <p14:creationId xmlns:p14="http://schemas.microsoft.com/office/powerpoint/2010/main" val="1074370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8435BD61-1125-E568-7600-D64A375364F0}"/>
              </a:ext>
            </a:extLst>
          </p:cNvPr>
          <p:cNvGrpSpPr/>
          <p:nvPr/>
        </p:nvGrpSpPr>
        <p:grpSpPr>
          <a:xfrm>
            <a:off x="290794" y="148064"/>
            <a:ext cx="4690028" cy="1004664"/>
            <a:chOff x="161890" y="158620"/>
            <a:chExt cx="4690028" cy="1004664"/>
          </a:xfrm>
        </p:grpSpPr>
        <p:sp>
          <p:nvSpPr>
            <p:cNvPr id="3" name="CaixaDeTexto 2">
              <a:extLst>
                <a:ext uri="{FF2B5EF4-FFF2-40B4-BE49-F238E27FC236}">
                  <a16:creationId xmlns:a16="http://schemas.microsoft.com/office/drawing/2014/main" id="{F70F9BEF-E5D1-5BD9-0AC6-F789951BA458}"/>
                </a:ext>
              </a:extLst>
            </p:cNvPr>
            <p:cNvSpPr txBox="1"/>
            <p:nvPr/>
          </p:nvSpPr>
          <p:spPr>
            <a:xfrm>
              <a:off x="2099388" y="158620"/>
              <a:ext cx="2752530" cy="768061"/>
            </a:xfrm>
            <a:prstGeom prst="rect">
              <a:avLst/>
            </a:prstGeom>
            <a:noFill/>
          </p:spPr>
          <p:txBody>
            <a:bodyPr wrap="square" rtlCol="0">
              <a:spAutoFit/>
            </a:bodyPr>
            <a:lstStyle/>
            <a:p>
              <a:r>
                <a:rPr lang="pt-BR" sz="1400" b="1" dirty="0"/>
                <a:t>SECRETARIA DE ESTADO</a:t>
              </a:r>
              <a:r>
                <a:rPr lang="pt-BR" sz="1400" dirty="0"/>
                <a:t/>
              </a:r>
              <a:br>
                <a:rPr lang="pt-BR" sz="1400" dirty="0"/>
              </a:br>
              <a:r>
                <a:rPr lang="pt-BR" sz="1400" b="1" dirty="0"/>
                <a:t>DA INFRAESTRUTURA E</a:t>
              </a:r>
              <a:br>
                <a:rPr lang="pt-BR" sz="1400" b="1" dirty="0"/>
              </a:br>
              <a:r>
                <a:rPr lang="pt-BR" sz="1400" b="1" dirty="0"/>
                <a:t>DOS RECURSOS HÍDRICOS</a:t>
              </a:r>
              <a:endParaRPr lang="pt-BR" sz="1400" dirty="0"/>
            </a:p>
          </p:txBody>
        </p:sp>
        <p:pic>
          <p:nvPicPr>
            <p:cNvPr id="4" name="Picture 2" descr="SEIRH_Cor">
              <a:extLst>
                <a:ext uri="{FF2B5EF4-FFF2-40B4-BE49-F238E27FC236}">
                  <a16:creationId xmlns:a16="http://schemas.microsoft.com/office/drawing/2014/main" id="{22D3E921-8CC8-F44A-C626-A216D8C0F69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43416" t="2991" r="1686"/>
            <a:stretch>
              <a:fillRect/>
            </a:stretch>
          </p:blipFill>
          <p:spPr bwMode="auto">
            <a:xfrm>
              <a:off x="292424" y="243713"/>
              <a:ext cx="1736725" cy="576263"/>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FF11E000-346F-D248-710C-B9C10DFD463E}"/>
                </a:ext>
              </a:extLst>
            </p:cNvPr>
            <p:cNvSpPr/>
            <p:nvPr/>
          </p:nvSpPr>
          <p:spPr>
            <a:xfrm>
              <a:off x="161890" y="858324"/>
              <a:ext cx="4460032" cy="30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Diretoria de Recursos Hidrogeológico e Minerais - DRMH</a:t>
              </a:r>
            </a:p>
          </p:txBody>
        </p:sp>
      </p:grpSp>
      <p:sp>
        <p:nvSpPr>
          <p:cNvPr id="9" name="CaixaDeTexto 8">
            <a:extLst>
              <a:ext uri="{FF2B5EF4-FFF2-40B4-BE49-F238E27FC236}">
                <a16:creationId xmlns:a16="http://schemas.microsoft.com/office/drawing/2014/main" id="{61E6A65F-EBDB-4FFD-8192-19F43EFF06D4}"/>
              </a:ext>
            </a:extLst>
          </p:cNvPr>
          <p:cNvSpPr txBox="1"/>
          <p:nvPr/>
        </p:nvSpPr>
        <p:spPr>
          <a:xfrm>
            <a:off x="421328" y="1417644"/>
            <a:ext cx="7951304" cy="400110"/>
          </a:xfrm>
          <a:prstGeom prst="rect">
            <a:avLst/>
          </a:prstGeom>
          <a:noFill/>
        </p:spPr>
        <p:txBody>
          <a:bodyPr wrap="square" rtlCol="0">
            <a:spAutoFit/>
          </a:bodyPr>
          <a:lstStyle/>
          <a:p>
            <a:pPr algn="ctr"/>
            <a:endParaRPr lang="pt-BR" sz="2000" b="1" dirty="0">
              <a:solidFill>
                <a:srgbClr val="002060"/>
              </a:solidFill>
              <a:effectLst/>
              <a:latin typeface="Aptos Black"/>
            </a:endParaRPr>
          </a:p>
        </p:txBody>
      </p:sp>
      <p:sp>
        <p:nvSpPr>
          <p:cNvPr id="11" name="CaixaDeTexto 5">
            <a:extLst>
              <a:ext uri="{FF2B5EF4-FFF2-40B4-BE49-F238E27FC236}">
                <a16:creationId xmlns:a16="http://schemas.microsoft.com/office/drawing/2014/main" id="{9E518E2C-4582-CAD5-8CF9-EB52E029733B}"/>
              </a:ext>
            </a:extLst>
          </p:cNvPr>
          <p:cNvSpPr txBox="1"/>
          <p:nvPr/>
        </p:nvSpPr>
        <p:spPr>
          <a:xfrm>
            <a:off x="414925" y="1559228"/>
            <a:ext cx="7964988" cy="4478149"/>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1900" b="1" dirty="0">
                <a:solidFill>
                  <a:srgbClr val="002060"/>
                </a:solidFill>
              </a:rPr>
              <a:t>Atuações da </a:t>
            </a:r>
            <a:r>
              <a:rPr lang="pt-BR" sz="1900" b="1" dirty="0" smtClean="0">
                <a:solidFill>
                  <a:srgbClr val="002060"/>
                </a:solidFill>
              </a:rPr>
              <a:t>DRMH</a:t>
            </a:r>
            <a:endParaRPr lang="pt-BR" sz="1900" b="1" dirty="0">
              <a:solidFill>
                <a:srgbClr val="002060"/>
              </a:solidFill>
            </a:endParaRPr>
          </a:p>
          <a:p>
            <a:pPr algn="just"/>
            <a:endParaRPr lang="pt-BR" sz="1900" b="1" dirty="0">
              <a:solidFill>
                <a:srgbClr val="002060"/>
              </a:solidFill>
            </a:endParaRPr>
          </a:p>
          <a:p>
            <a:pPr marL="342900" indent="-342900" algn="just">
              <a:buFont typeface="Arial" panose="020B0604020202020204" pitchFamily="34" charset="0"/>
              <a:buChar char="•"/>
            </a:pPr>
            <a:r>
              <a:rPr lang="pt-BR" sz="1900" b="1" dirty="0" smtClean="0">
                <a:solidFill>
                  <a:srgbClr val="002060"/>
                </a:solidFill>
              </a:rPr>
              <a:t>ACT </a:t>
            </a:r>
            <a:r>
              <a:rPr lang="pt-BR" sz="1900" b="1" dirty="0">
                <a:solidFill>
                  <a:srgbClr val="002060"/>
                </a:solidFill>
              </a:rPr>
              <a:t>Governo da </a:t>
            </a:r>
            <a:r>
              <a:rPr lang="pt-BR" sz="1900" b="1" dirty="0" smtClean="0">
                <a:solidFill>
                  <a:srgbClr val="002060"/>
                </a:solidFill>
              </a:rPr>
              <a:t>Paraíba SEIRH </a:t>
            </a:r>
            <a:r>
              <a:rPr lang="pt-BR" sz="1900" b="1" dirty="0">
                <a:solidFill>
                  <a:srgbClr val="002060"/>
                </a:solidFill>
              </a:rPr>
              <a:t>– </a:t>
            </a:r>
            <a:r>
              <a:rPr lang="pt-BR" sz="1900" b="1" dirty="0" smtClean="0">
                <a:solidFill>
                  <a:srgbClr val="002060"/>
                </a:solidFill>
              </a:rPr>
              <a:t>SGB - Serviço </a:t>
            </a:r>
            <a:r>
              <a:rPr lang="pt-BR" sz="1900" b="1" dirty="0">
                <a:solidFill>
                  <a:srgbClr val="002060"/>
                </a:solidFill>
              </a:rPr>
              <a:t>Geológico do Brasil</a:t>
            </a:r>
          </a:p>
          <a:p>
            <a:pPr algn="just"/>
            <a:endParaRPr lang="pt-BR" sz="1900" b="1" dirty="0">
              <a:solidFill>
                <a:srgbClr val="002060"/>
              </a:solidFill>
            </a:endParaRPr>
          </a:p>
          <a:p>
            <a:pPr algn="just"/>
            <a:r>
              <a:rPr lang="pt-BR" sz="1900" b="1" dirty="0">
                <a:solidFill>
                  <a:srgbClr val="002060"/>
                </a:solidFill>
              </a:rPr>
              <a:t>Produtos:</a:t>
            </a:r>
          </a:p>
          <a:p>
            <a:pPr algn="just"/>
            <a:endParaRPr lang="pt-BR" sz="1900" b="1" dirty="0">
              <a:solidFill>
                <a:srgbClr val="002060"/>
              </a:solidFill>
            </a:endParaRPr>
          </a:p>
          <a:p>
            <a:pPr algn="just"/>
            <a:r>
              <a:rPr lang="pt-BR" sz="1900" b="1" dirty="0" smtClean="0">
                <a:solidFill>
                  <a:srgbClr val="002060"/>
                </a:solidFill>
              </a:rPr>
              <a:t>1- Mapa </a:t>
            </a:r>
            <a:r>
              <a:rPr lang="pt-BR" sz="1900" b="1" dirty="0">
                <a:solidFill>
                  <a:srgbClr val="002060"/>
                </a:solidFill>
              </a:rPr>
              <a:t>Geológico e de Recursos Minerais do Estado da Paraíba, em </a:t>
            </a:r>
            <a:r>
              <a:rPr lang="pt-BR" sz="1900" b="1" dirty="0" smtClean="0">
                <a:solidFill>
                  <a:srgbClr val="002060"/>
                </a:solidFill>
              </a:rPr>
              <a:t>escala 1:500.000</a:t>
            </a:r>
            <a:r>
              <a:rPr lang="pt-BR" sz="1900" b="1" dirty="0">
                <a:solidFill>
                  <a:srgbClr val="002060"/>
                </a:solidFill>
              </a:rPr>
              <a:t>, atualizados;</a:t>
            </a:r>
          </a:p>
          <a:p>
            <a:pPr algn="just"/>
            <a:r>
              <a:rPr lang="pt-BR" sz="1900" b="1" dirty="0" smtClean="0">
                <a:solidFill>
                  <a:srgbClr val="002060"/>
                </a:solidFill>
              </a:rPr>
              <a:t>2- </a:t>
            </a:r>
            <a:r>
              <a:rPr lang="pt-BR" sz="1900" b="1" dirty="0" smtClean="0">
                <a:solidFill>
                  <a:srgbClr val="002060"/>
                </a:solidFill>
              </a:rPr>
              <a:t>Estudo </a:t>
            </a:r>
            <a:r>
              <a:rPr lang="pt-BR" sz="1900" b="1" dirty="0">
                <a:solidFill>
                  <a:srgbClr val="002060"/>
                </a:solidFill>
              </a:rPr>
              <a:t>Geoeconômico do Estado da Paraíba e alimentação </a:t>
            </a:r>
            <a:r>
              <a:rPr lang="pt-BR" sz="1900" b="1" dirty="0" smtClean="0">
                <a:solidFill>
                  <a:srgbClr val="002060"/>
                </a:solidFill>
              </a:rPr>
              <a:t>da Plataforma</a:t>
            </a:r>
            <a:r>
              <a:rPr lang="pt-BR" sz="1900" b="1" dirty="0">
                <a:solidFill>
                  <a:srgbClr val="002060"/>
                </a:solidFill>
              </a:rPr>
              <a:t> </a:t>
            </a:r>
            <a:r>
              <a:rPr lang="pt-BR" sz="1900" b="1" dirty="0" smtClean="0">
                <a:solidFill>
                  <a:srgbClr val="002060"/>
                </a:solidFill>
              </a:rPr>
              <a:t>P3M</a:t>
            </a:r>
            <a:r>
              <a:rPr lang="pt-BR" sz="1900" b="1" dirty="0" smtClean="0">
                <a:solidFill>
                  <a:srgbClr val="002060"/>
                </a:solidFill>
              </a:rPr>
              <a:t>.</a:t>
            </a:r>
          </a:p>
          <a:p>
            <a:pPr algn="just"/>
            <a:endParaRPr lang="pt-BR" sz="1900" b="1" dirty="0" smtClean="0">
              <a:solidFill>
                <a:srgbClr val="002060"/>
              </a:solidFill>
            </a:endParaRPr>
          </a:p>
          <a:p>
            <a:pPr algn="just"/>
            <a:r>
              <a:rPr lang="pt-BR" sz="1900" b="1" dirty="0" smtClean="0">
                <a:solidFill>
                  <a:srgbClr val="FF0000"/>
                </a:solidFill>
              </a:rPr>
              <a:t>3- Reavaliação Econômica do Granito Azul </a:t>
            </a:r>
            <a:r>
              <a:rPr lang="pt-BR" sz="1900" b="1" dirty="0" err="1" smtClean="0">
                <a:solidFill>
                  <a:srgbClr val="FF0000"/>
                </a:solidFill>
              </a:rPr>
              <a:t>Sucurú</a:t>
            </a:r>
            <a:r>
              <a:rPr lang="pt-BR" sz="1900" b="1" dirty="0" smtClean="0">
                <a:solidFill>
                  <a:srgbClr val="FF0000"/>
                </a:solidFill>
              </a:rPr>
              <a:t> para realização do </a:t>
            </a:r>
            <a:r>
              <a:rPr lang="pt-BR" sz="1900" b="1" dirty="0" smtClean="0">
                <a:solidFill>
                  <a:srgbClr val="FF0000"/>
                </a:solidFill>
              </a:rPr>
              <a:t>Leilão;</a:t>
            </a:r>
          </a:p>
          <a:p>
            <a:pPr algn="just"/>
            <a:r>
              <a:rPr lang="pt-BR" sz="1900" b="1" dirty="0" smtClean="0">
                <a:solidFill>
                  <a:srgbClr val="FF0000"/>
                </a:solidFill>
              </a:rPr>
              <a:t>4- Atualização de 4 cartas geológicas;</a:t>
            </a:r>
            <a:endParaRPr lang="pt-BR" sz="1900" b="1" dirty="0" smtClean="0">
              <a:solidFill>
                <a:srgbClr val="FF0000"/>
              </a:solidFill>
            </a:endParaRPr>
          </a:p>
          <a:p>
            <a:pPr algn="just"/>
            <a:r>
              <a:rPr lang="pt-BR" sz="1900" b="1" dirty="0" smtClean="0">
                <a:solidFill>
                  <a:srgbClr val="FF0000"/>
                </a:solidFill>
              </a:rPr>
              <a:t>5</a:t>
            </a:r>
            <a:r>
              <a:rPr lang="pt-BR" sz="1900" b="1" dirty="0" smtClean="0">
                <a:solidFill>
                  <a:srgbClr val="FF0000"/>
                </a:solidFill>
              </a:rPr>
              <a:t>- </a:t>
            </a:r>
            <a:r>
              <a:rPr lang="pt-BR" sz="1900" b="1" dirty="0" smtClean="0">
                <a:solidFill>
                  <a:srgbClr val="FF0000"/>
                </a:solidFill>
              </a:rPr>
              <a:t>Projeto Caulim PB, iniciativa voltada à modernização e ao fortalecimento da cadeia produtiva do </a:t>
            </a:r>
            <a:r>
              <a:rPr lang="pt-BR" sz="1900" b="1" dirty="0" smtClean="0">
                <a:solidFill>
                  <a:srgbClr val="FF0000"/>
                </a:solidFill>
              </a:rPr>
              <a:t>caulim.</a:t>
            </a:r>
            <a:endParaRPr lang="pt-BR" sz="1900" b="1" dirty="0">
              <a:solidFill>
                <a:srgbClr val="FF0000"/>
              </a:solidFill>
            </a:endParaRPr>
          </a:p>
        </p:txBody>
      </p:sp>
    </p:spTree>
    <p:extLst>
      <p:ext uri="{BB962C8B-B14F-4D97-AF65-F5344CB8AC3E}">
        <p14:creationId xmlns:p14="http://schemas.microsoft.com/office/powerpoint/2010/main" val="3227180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a:extLst>
              <a:ext uri="{FF2B5EF4-FFF2-40B4-BE49-F238E27FC236}">
                <a16:creationId xmlns:a16="http://schemas.microsoft.com/office/drawing/2014/main" id="{8435BD61-1125-E568-7600-D64A375364F0}"/>
              </a:ext>
            </a:extLst>
          </p:cNvPr>
          <p:cNvGrpSpPr/>
          <p:nvPr/>
        </p:nvGrpSpPr>
        <p:grpSpPr>
          <a:xfrm>
            <a:off x="290794" y="148064"/>
            <a:ext cx="4690028" cy="1004664"/>
            <a:chOff x="161890" y="158620"/>
            <a:chExt cx="4690028" cy="1004664"/>
          </a:xfrm>
        </p:grpSpPr>
        <p:sp>
          <p:nvSpPr>
            <p:cNvPr id="3" name="CaixaDeTexto 2">
              <a:extLst>
                <a:ext uri="{FF2B5EF4-FFF2-40B4-BE49-F238E27FC236}">
                  <a16:creationId xmlns:a16="http://schemas.microsoft.com/office/drawing/2014/main" id="{F70F9BEF-E5D1-5BD9-0AC6-F789951BA458}"/>
                </a:ext>
              </a:extLst>
            </p:cNvPr>
            <p:cNvSpPr txBox="1"/>
            <p:nvPr/>
          </p:nvSpPr>
          <p:spPr>
            <a:xfrm>
              <a:off x="2099388" y="158620"/>
              <a:ext cx="2752530" cy="768061"/>
            </a:xfrm>
            <a:prstGeom prst="rect">
              <a:avLst/>
            </a:prstGeom>
            <a:noFill/>
          </p:spPr>
          <p:txBody>
            <a:bodyPr wrap="square" rtlCol="0">
              <a:spAutoFit/>
            </a:bodyPr>
            <a:lstStyle/>
            <a:p>
              <a:r>
                <a:rPr lang="pt-BR" sz="1400" b="1" dirty="0"/>
                <a:t>SECRETARIA DE ESTADO</a:t>
              </a:r>
              <a:r>
                <a:rPr lang="pt-BR" sz="1400" dirty="0"/>
                <a:t/>
              </a:r>
              <a:br>
                <a:rPr lang="pt-BR" sz="1400" dirty="0"/>
              </a:br>
              <a:r>
                <a:rPr lang="pt-BR" sz="1400" b="1" dirty="0"/>
                <a:t>DA INFRAESTRUTURA E</a:t>
              </a:r>
              <a:br>
                <a:rPr lang="pt-BR" sz="1400" b="1" dirty="0"/>
              </a:br>
              <a:r>
                <a:rPr lang="pt-BR" sz="1400" b="1" dirty="0"/>
                <a:t>DOS RECURSOS HÍDRICOS</a:t>
              </a:r>
              <a:endParaRPr lang="pt-BR" sz="1400" dirty="0"/>
            </a:p>
          </p:txBody>
        </p:sp>
        <p:pic>
          <p:nvPicPr>
            <p:cNvPr id="4" name="Picture 2" descr="SEIRH_Cor">
              <a:extLst>
                <a:ext uri="{FF2B5EF4-FFF2-40B4-BE49-F238E27FC236}">
                  <a16:creationId xmlns:a16="http://schemas.microsoft.com/office/drawing/2014/main" id="{22D3E921-8CC8-F44A-C626-A216D8C0F69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43416" t="2991" r="1686"/>
            <a:stretch>
              <a:fillRect/>
            </a:stretch>
          </p:blipFill>
          <p:spPr bwMode="auto">
            <a:xfrm>
              <a:off x="292424" y="243713"/>
              <a:ext cx="1736725" cy="576263"/>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FF11E000-346F-D248-710C-B9C10DFD463E}"/>
                </a:ext>
              </a:extLst>
            </p:cNvPr>
            <p:cNvSpPr/>
            <p:nvPr/>
          </p:nvSpPr>
          <p:spPr>
            <a:xfrm>
              <a:off x="161890" y="858324"/>
              <a:ext cx="4460032" cy="30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Diretoria de Recursos Hidrogeológico e Minerais - DRMH</a:t>
              </a:r>
            </a:p>
          </p:txBody>
        </p:sp>
      </p:grpSp>
      <p:sp>
        <p:nvSpPr>
          <p:cNvPr id="8" name="CaixaDeTexto 5">
            <a:extLst>
              <a:ext uri="{FF2B5EF4-FFF2-40B4-BE49-F238E27FC236}">
                <a16:creationId xmlns:a16="http://schemas.microsoft.com/office/drawing/2014/main" id="{A7A674A9-1581-B42E-43F5-F190E27B46AE}"/>
              </a:ext>
            </a:extLst>
          </p:cNvPr>
          <p:cNvSpPr txBox="1"/>
          <p:nvPr/>
        </p:nvSpPr>
        <p:spPr>
          <a:xfrm>
            <a:off x="634954" y="1509124"/>
            <a:ext cx="7832641" cy="5139869"/>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BR" sz="28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Atuação </a:t>
            </a:r>
            <a:r>
              <a:rPr lang="pt-BR" sz="2800" b="1" dirty="0">
                <a:solidFill>
                  <a:srgbClr val="002060"/>
                </a:solidFill>
                <a:latin typeface="Calibri" panose="020F0502020204030204" pitchFamily="34" charset="0"/>
                <a:ea typeface="Calibri" panose="020F0502020204030204" pitchFamily="34" charset="0"/>
                <a:cs typeface="Calibri" panose="020F0502020204030204" pitchFamily="34" charset="0"/>
              </a:rPr>
              <a:t>da </a:t>
            </a:r>
            <a:r>
              <a:rPr lang="pt-BR" sz="28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DRMH</a:t>
            </a:r>
            <a:endParaRPr lang="pt-BR"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endParaRPr lang="pt-BR" sz="2000" b="1" dirty="0">
              <a:solidFill>
                <a:srgbClr val="002060"/>
              </a:solidFill>
            </a:endParaRPr>
          </a:p>
          <a:p>
            <a:pPr algn="ctr"/>
            <a:r>
              <a:rPr lang="pt-BR" sz="2000" b="1" dirty="0">
                <a:solidFill>
                  <a:srgbClr val="FF0000"/>
                </a:solidFill>
                <a:latin typeface="Calibri" panose="020F0502020204030204" pitchFamily="34" charset="0"/>
                <a:ea typeface="Calibri" panose="020F0502020204030204" pitchFamily="34" charset="0"/>
                <a:cs typeface="Calibri" panose="020F0502020204030204" pitchFamily="34" charset="0"/>
              </a:rPr>
              <a:t>PROJETO MINERAIS CRÍTICOS GT </a:t>
            </a:r>
            <a:r>
              <a:rPr lang="pt-BR" sz="2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PARAÍBA</a:t>
            </a:r>
          </a:p>
          <a:p>
            <a:pPr algn="ctr"/>
            <a:endPar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Objetivo</a:t>
            </a: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pt-BR" sz="2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Caracterizar </a:t>
            </a:r>
            <a:r>
              <a:rPr lang="pt-BR" sz="2000" b="1" dirty="0">
                <a:solidFill>
                  <a:srgbClr val="FF0000"/>
                </a:solidFill>
                <a:latin typeface="Calibri" panose="020F0502020204030204" pitchFamily="34" charset="0"/>
                <a:ea typeface="Calibri" panose="020F0502020204030204" pitchFamily="34" charset="0"/>
                <a:cs typeface="Calibri" panose="020F0502020204030204" pitchFamily="34" charset="0"/>
              </a:rPr>
              <a:t>detalhadamente 59 pegmatitos</a:t>
            </a: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 portadores de lítio, identificar outros </a:t>
            </a:r>
            <a:r>
              <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minerais críticos</a:t>
            </a: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 estruturar laboratórios UFCG e IFPB, e formar recursos humanos. </a:t>
            </a:r>
            <a:endPar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endPar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(UFCG) </a:t>
            </a:r>
            <a:r>
              <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laboratórios </a:t>
            </a: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de prospecção geofísica e mineral; de Análises Geoquímica e </a:t>
            </a:r>
            <a:r>
              <a:rPr lang="pt-BR" sz="2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Petrográficas</a:t>
            </a: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 e de Tec. </a:t>
            </a:r>
            <a:r>
              <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Mineral, e </a:t>
            </a:r>
          </a:p>
          <a:p>
            <a:pPr marL="342900" indent="-342900" algn="just">
              <a:buFont typeface="Arial" panose="020B0604020202020204" pitchFamily="34" charset="0"/>
              <a:buChar char="•"/>
            </a:pP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(IFPB</a:t>
            </a:r>
            <a:r>
              <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 laboratórios </a:t>
            </a: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de laminação e preparação de amostras e de concentração </a:t>
            </a:r>
            <a:r>
              <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Mineral. </a:t>
            </a:r>
          </a:p>
          <a:p>
            <a:pPr marL="342900" indent="-342900" algn="just">
              <a:buFont typeface="Arial" panose="020B0604020202020204" pitchFamily="34" charset="0"/>
              <a:buChar char="•"/>
            </a:pPr>
            <a:endPar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just"/>
            <a:r>
              <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Os </a:t>
            </a: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recursos financeiros via </a:t>
            </a:r>
            <a:r>
              <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BNDES/FINEP contra </a:t>
            </a:r>
            <a:r>
              <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rPr>
              <a:t>partida do Governo do </a:t>
            </a:r>
            <a:r>
              <a:rPr lang="pt-BR" sz="2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Estado PB</a:t>
            </a:r>
            <a:endPar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endParaRPr lang="pt-BR" sz="2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714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5BABFD7A-0999-43CD-8FFE-3DDC1DFD8FD8}"/>
              </a:ext>
            </a:extLst>
          </p:cNvPr>
          <p:cNvSpPr txBox="1"/>
          <p:nvPr/>
        </p:nvSpPr>
        <p:spPr>
          <a:xfrm>
            <a:off x="707429" y="1326151"/>
            <a:ext cx="7505205" cy="416204"/>
          </a:xfrm>
          <a:prstGeom prst="rect">
            <a:avLst/>
          </a:prstGeom>
          <a:noFill/>
        </p:spPr>
        <p:txBody>
          <a:bodyPr wrap="square" rtlCol="0">
            <a:spAutoFit/>
          </a:bodyPr>
          <a:lstStyle/>
          <a:p>
            <a:pPr algn="ctr">
              <a:lnSpc>
                <a:spcPct val="115000"/>
              </a:lnSpc>
              <a:spcBef>
                <a:spcPts val="225"/>
              </a:spcBef>
            </a:pPr>
            <a:r>
              <a:rPr lang="pt-BR" sz="2000" b="1" i="1" dirty="0">
                <a:solidFill>
                  <a:srgbClr val="002060"/>
                </a:solidFill>
                <a:latin typeface="Arial" panose="020B0604020202020204" pitchFamily="34" charset="0"/>
                <a:ea typeface="Times New Roman" panose="02020603050405020304" pitchFamily="18" charset="0"/>
                <a:cs typeface="Arial" panose="020B0604020202020204" pitchFamily="34" charset="0"/>
              </a:rPr>
              <a:t>ÁREAS PRIORITÁRIAS A SEREM MAPEADAS</a:t>
            </a:r>
            <a:endParaRPr lang="pt-BR" sz="2000" b="1" i="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2" name="Agrupar 1">
            <a:extLst>
              <a:ext uri="{FF2B5EF4-FFF2-40B4-BE49-F238E27FC236}">
                <a16:creationId xmlns:a16="http://schemas.microsoft.com/office/drawing/2014/main" id="{9943F9CD-F92B-0D3D-ACF1-84DB63018F5B}"/>
              </a:ext>
            </a:extLst>
          </p:cNvPr>
          <p:cNvGrpSpPr/>
          <p:nvPr/>
        </p:nvGrpSpPr>
        <p:grpSpPr>
          <a:xfrm>
            <a:off x="0" y="25566"/>
            <a:ext cx="4739950" cy="1011774"/>
            <a:chOff x="111968" y="158620"/>
            <a:chExt cx="4739950" cy="1011774"/>
          </a:xfrm>
        </p:grpSpPr>
        <p:sp>
          <p:nvSpPr>
            <p:cNvPr id="3" name="CaixaDeTexto 2">
              <a:extLst>
                <a:ext uri="{FF2B5EF4-FFF2-40B4-BE49-F238E27FC236}">
                  <a16:creationId xmlns:a16="http://schemas.microsoft.com/office/drawing/2014/main" id="{0688F33B-3F1D-592D-DA12-47F23325BC55}"/>
                </a:ext>
              </a:extLst>
            </p:cNvPr>
            <p:cNvSpPr txBox="1"/>
            <p:nvPr/>
          </p:nvSpPr>
          <p:spPr>
            <a:xfrm>
              <a:off x="2099388" y="158620"/>
              <a:ext cx="2752530" cy="768061"/>
            </a:xfrm>
            <a:prstGeom prst="rect">
              <a:avLst/>
            </a:prstGeom>
            <a:noFill/>
          </p:spPr>
          <p:txBody>
            <a:bodyPr wrap="square" rtlCol="0">
              <a:spAutoFit/>
            </a:bodyPr>
            <a:lstStyle/>
            <a:p>
              <a:r>
                <a:rPr lang="pt-BR" sz="1400" b="1" dirty="0"/>
                <a:t>SECRETARIA DE ESTADO</a:t>
              </a:r>
              <a:r>
                <a:rPr lang="pt-BR" sz="1400" dirty="0"/>
                <a:t/>
              </a:r>
              <a:br>
                <a:rPr lang="pt-BR" sz="1400" dirty="0"/>
              </a:br>
              <a:r>
                <a:rPr lang="pt-BR" sz="1400" b="1" dirty="0"/>
                <a:t>DA INFRAESTRUTURA E</a:t>
              </a:r>
              <a:br>
                <a:rPr lang="pt-BR" sz="1400" b="1" dirty="0"/>
              </a:br>
              <a:r>
                <a:rPr lang="pt-BR" sz="1400" b="1" dirty="0"/>
                <a:t>DOS RECURSOS HÍDRICOS</a:t>
              </a:r>
              <a:endParaRPr lang="pt-BR" sz="1400" dirty="0"/>
            </a:p>
          </p:txBody>
        </p:sp>
        <p:pic>
          <p:nvPicPr>
            <p:cNvPr id="6" name="Picture 2" descr="SEIRH_Cor">
              <a:extLst>
                <a:ext uri="{FF2B5EF4-FFF2-40B4-BE49-F238E27FC236}">
                  <a16:creationId xmlns:a16="http://schemas.microsoft.com/office/drawing/2014/main" id="{EE513708-2BBB-5E0E-DB59-1FC9710F14E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43416" t="2991" r="1686"/>
            <a:stretch>
              <a:fillRect/>
            </a:stretch>
          </p:blipFill>
          <p:spPr bwMode="auto">
            <a:xfrm>
              <a:off x="292424" y="243713"/>
              <a:ext cx="1736725" cy="576263"/>
            </a:xfrm>
            <a:prstGeom prst="rect">
              <a:avLst/>
            </a:prstGeom>
            <a:noFill/>
            <a:extLst>
              <a:ext uri="{909E8E84-426E-40DD-AFC4-6F175D3DCCD1}">
                <a14:hiddenFill xmlns:a14="http://schemas.microsoft.com/office/drawing/2010/main">
                  <a:solidFill>
                    <a:srgbClr val="FFFFFF"/>
                  </a:solidFill>
                </a14:hiddenFill>
              </a:ext>
            </a:extLst>
          </p:spPr>
        </p:pic>
        <p:sp>
          <p:nvSpPr>
            <p:cNvPr id="7" name="Retângulo 6">
              <a:extLst>
                <a:ext uri="{FF2B5EF4-FFF2-40B4-BE49-F238E27FC236}">
                  <a16:creationId xmlns:a16="http://schemas.microsoft.com/office/drawing/2014/main" id="{376BE3A6-F5C2-BC60-8B60-8FD06EEBD1ED}"/>
                </a:ext>
              </a:extLst>
            </p:cNvPr>
            <p:cNvSpPr/>
            <p:nvPr/>
          </p:nvSpPr>
          <p:spPr>
            <a:xfrm>
              <a:off x="111968" y="865434"/>
              <a:ext cx="4460032" cy="30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Diretoria de Recursos Hidrogeológico e Minerais - DRMH</a:t>
              </a:r>
            </a:p>
          </p:txBody>
        </p:sp>
      </p:grpSp>
      <p:pic>
        <p:nvPicPr>
          <p:cNvPr id="14" name="Imagem 13">
            <a:extLst>
              <a:ext uri="{FF2B5EF4-FFF2-40B4-BE49-F238E27FC236}">
                <a16:creationId xmlns:a16="http://schemas.microsoft.com/office/drawing/2014/main" id="{EF057556-5D15-DE7C-DF3B-EBDCD0E8F1F7}"/>
              </a:ext>
            </a:extLst>
          </p:cNvPr>
          <p:cNvPicPr>
            <a:picLocks noChangeAspect="1"/>
          </p:cNvPicPr>
          <p:nvPr/>
        </p:nvPicPr>
        <p:blipFill rotWithShape="1">
          <a:blip r:embed="rId3"/>
          <a:srcRect l="10247" t="18889" r="24181" b="15245"/>
          <a:stretch/>
        </p:blipFill>
        <p:spPr>
          <a:xfrm>
            <a:off x="707429" y="1961787"/>
            <a:ext cx="7152162" cy="4039069"/>
          </a:xfrm>
          <a:prstGeom prst="rect">
            <a:avLst/>
          </a:prstGeom>
        </p:spPr>
      </p:pic>
      <p:sp>
        <p:nvSpPr>
          <p:cNvPr id="15" name="CaixaDeTexto 14">
            <a:extLst>
              <a:ext uri="{FF2B5EF4-FFF2-40B4-BE49-F238E27FC236}">
                <a16:creationId xmlns:a16="http://schemas.microsoft.com/office/drawing/2014/main" id="{96BAC557-0BED-5847-9332-C1D688890F8A}"/>
              </a:ext>
            </a:extLst>
          </p:cNvPr>
          <p:cNvSpPr txBox="1"/>
          <p:nvPr/>
        </p:nvSpPr>
        <p:spPr>
          <a:xfrm>
            <a:off x="180455" y="6036401"/>
            <a:ext cx="8850811" cy="646331"/>
          </a:xfrm>
          <a:prstGeom prst="rect">
            <a:avLst/>
          </a:prstGeom>
          <a:noFill/>
        </p:spPr>
        <p:txBody>
          <a:bodyPr wrap="square" rtlCol="0">
            <a:spAutoFit/>
          </a:bodyPr>
          <a:lstStyle/>
          <a:p>
            <a:pPr algn="ctr"/>
            <a:r>
              <a:rPr lang="pt-BR" sz="1800" b="1" dirty="0">
                <a:solidFill>
                  <a:srgbClr val="002060"/>
                </a:solidFill>
                <a:latin typeface="Calibri" panose="020F0502020204030204" pitchFamily="34" charset="0"/>
                <a:ea typeface="Calibri" panose="020F0502020204030204" pitchFamily="34" charset="0"/>
                <a:cs typeface="Calibri" panose="020F0502020204030204" pitchFamily="34" charset="0"/>
              </a:rPr>
              <a:t>Piancó (SB-24-Z-C-III);</a:t>
            </a:r>
            <a:r>
              <a:rPr lang="pt-BR" sz="18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pt-BR" sz="1800" b="1" dirty="0">
                <a:latin typeface="Calibri" panose="020F0502020204030204" pitchFamily="34" charset="0"/>
                <a:ea typeface="Calibri" panose="020F0502020204030204" pitchFamily="34" charset="0"/>
                <a:cs typeface="Calibri" panose="020F0502020204030204" pitchFamily="34" charset="0"/>
              </a:rPr>
              <a:t>Patos (SB-24-Z-D-I); Monteiro (SB-24-Z-D-IV) e Sumé (SB-24-Z-D-V</a:t>
            </a:r>
            <a:r>
              <a:rPr lang="pt-BR" sz="1800" b="1" dirty="0" smtClean="0">
                <a:latin typeface="Calibri" panose="020F0502020204030204" pitchFamily="34" charset="0"/>
                <a:ea typeface="Calibri" panose="020F0502020204030204" pitchFamily="34" charset="0"/>
                <a:cs typeface="Calibri" panose="020F0502020204030204" pitchFamily="34" charset="0"/>
              </a:rPr>
              <a:t>) </a:t>
            </a:r>
            <a:endParaRPr lang="pt-BR" sz="1800" b="1" dirty="0">
              <a:latin typeface="Calibri" panose="020F0502020204030204" pitchFamily="34" charset="0"/>
              <a:ea typeface="Calibri" panose="020F0502020204030204" pitchFamily="34" charset="0"/>
              <a:cs typeface="Calibri" panose="020F0502020204030204" pitchFamily="34" charset="0"/>
            </a:endParaRPr>
          </a:p>
          <a:p>
            <a:endParaRPr lang="pt-BR" dirty="0"/>
          </a:p>
        </p:txBody>
      </p:sp>
    </p:spTree>
    <p:extLst>
      <p:ext uri="{BB962C8B-B14F-4D97-AF65-F5344CB8AC3E}">
        <p14:creationId xmlns:p14="http://schemas.microsoft.com/office/powerpoint/2010/main" val="1312522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D01CF1CD-3A69-4BDF-B75A-0468B1229EF2}"/>
              </a:ext>
            </a:extLst>
          </p:cNvPr>
          <p:cNvSpPr txBox="1"/>
          <p:nvPr/>
        </p:nvSpPr>
        <p:spPr>
          <a:xfrm>
            <a:off x="536892" y="1414496"/>
            <a:ext cx="8221211" cy="383823"/>
          </a:xfrm>
          <a:prstGeom prst="rect">
            <a:avLst/>
          </a:prstGeom>
          <a:noFill/>
        </p:spPr>
        <p:txBody>
          <a:bodyPr wrap="square">
            <a:spAutoFit/>
          </a:bodyPr>
          <a:lstStyle/>
          <a:p>
            <a:pPr algn="ctr">
              <a:lnSpc>
                <a:spcPct val="115000"/>
              </a:lnSpc>
              <a:spcBef>
                <a:spcPts val="225"/>
              </a:spcBef>
            </a:pPr>
            <a:r>
              <a:rPr lang="pt-BR" b="1" i="1" dirty="0">
                <a:solidFill>
                  <a:srgbClr val="002060"/>
                </a:solidFill>
                <a:latin typeface="Arial" panose="020B0604020202020204" pitchFamily="34" charset="0"/>
                <a:ea typeface="Times New Roman" panose="02020603050405020304" pitchFamily="18" charset="0"/>
                <a:cs typeface="Arial" panose="020B0604020202020204" pitchFamily="34" charset="0"/>
              </a:rPr>
              <a:t>ÁREAS PRIORITÁRIAS:  MAPEAR PARA CONHECER</a:t>
            </a:r>
            <a:endParaRPr lang="pt-BR" b="1" i="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2" name="Agrupar 1">
            <a:extLst>
              <a:ext uri="{FF2B5EF4-FFF2-40B4-BE49-F238E27FC236}">
                <a16:creationId xmlns:a16="http://schemas.microsoft.com/office/drawing/2014/main" id="{F7B0120C-5C7B-4170-2529-1870D7BDF999}"/>
              </a:ext>
            </a:extLst>
          </p:cNvPr>
          <p:cNvGrpSpPr/>
          <p:nvPr/>
        </p:nvGrpSpPr>
        <p:grpSpPr>
          <a:xfrm>
            <a:off x="131554" y="-15442"/>
            <a:ext cx="5335182" cy="1023265"/>
            <a:chOff x="57912" y="158620"/>
            <a:chExt cx="4794006" cy="1023265"/>
          </a:xfrm>
        </p:grpSpPr>
        <p:sp>
          <p:nvSpPr>
            <p:cNvPr id="4" name="CaixaDeTexto 3">
              <a:extLst>
                <a:ext uri="{FF2B5EF4-FFF2-40B4-BE49-F238E27FC236}">
                  <a16:creationId xmlns:a16="http://schemas.microsoft.com/office/drawing/2014/main" id="{70233378-399F-25A6-4BEB-1F44805D38BB}"/>
                </a:ext>
              </a:extLst>
            </p:cNvPr>
            <p:cNvSpPr txBox="1"/>
            <p:nvPr/>
          </p:nvSpPr>
          <p:spPr>
            <a:xfrm>
              <a:off x="2099388" y="158620"/>
              <a:ext cx="2752530" cy="768061"/>
            </a:xfrm>
            <a:prstGeom prst="rect">
              <a:avLst/>
            </a:prstGeom>
            <a:noFill/>
          </p:spPr>
          <p:txBody>
            <a:bodyPr wrap="square" rtlCol="0">
              <a:spAutoFit/>
            </a:bodyPr>
            <a:lstStyle/>
            <a:p>
              <a:r>
                <a:rPr lang="pt-BR" sz="1400" b="1" dirty="0"/>
                <a:t>SECRETARIA DE ESTADO</a:t>
              </a:r>
              <a:r>
                <a:rPr lang="pt-BR" sz="1400" dirty="0"/>
                <a:t/>
              </a:r>
              <a:br>
                <a:rPr lang="pt-BR" sz="1400" dirty="0"/>
              </a:br>
              <a:r>
                <a:rPr lang="pt-BR" sz="1400" b="1" dirty="0"/>
                <a:t>DA INFRAESTRUTURA E</a:t>
              </a:r>
              <a:br>
                <a:rPr lang="pt-BR" sz="1400" b="1" dirty="0"/>
              </a:br>
              <a:r>
                <a:rPr lang="pt-BR" sz="1400" b="1" dirty="0"/>
                <a:t>DOS RECURSOS HÍDRICOS</a:t>
              </a:r>
              <a:endParaRPr lang="pt-BR" sz="1400" dirty="0"/>
            </a:p>
          </p:txBody>
        </p:sp>
        <p:pic>
          <p:nvPicPr>
            <p:cNvPr id="7" name="Picture 2" descr="SEIRH_Cor">
              <a:extLst>
                <a:ext uri="{FF2B5EF4-FFF2-40B4-BE49-F238E27FC236}">
                  <a16:creationId xmlns:a16="http://schemas.microsoft.com/office/drawing/2014/main" id="{162F0B72-AB9C-ABBE-AA71-84AA8759B02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l="43416" t="2991" r="1686"/>
            <a:stretch>
              <a:fillRect/>
            </a:stretch>
          </p:blipFill>
          <p:spPr bwMode="auto">
            <a:xfrm>
              <a:off x="292424" y="243713"/>
              <a:ext cx="1736725" cy="576263"/>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a:extLst>
                <a:ext uri="{FF2B5EF4-FFF2-40B4-BE49-F238E27FC236}">
                  <a16:creationId xmlns:a16="http://schemas.microsoft.com/office/drawing/2014/main" id="{1313F2DC-32C6-F346-5FD2-A3C523A2D4A4}"/>
                </a:ext>
              </a:extLst>
            </p:cNvPr>
            <p:cNvSpPr/>
            <p:nvPr/>
          </p:nvSpPr>
          <p:spPr>
            <a:xfrm>
              <a:off x="57912" y="876925"/>
              <a:ext cx="4460032" cy="30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Diretoria de Recursos Hidrogeológico e Minerais - DRMH</a:t>
              </a:r>
            </a:p>
          </p:txBody>
        </p:sp>
      </p:grpSp>
      <p:sp>
        <p:nvSpPr>
          <p:cNvPr id="12" name="Espaço Reservado para Conteúdo 14">
            <a:extLst>
              <a:ext uri="{FF2B5EF4-FFF2-40B4-BE49-F238E27FC236}">
                <a16:creationId xmlns:a16="http://schemas.microsoft.com/office/drawing/2014/main" id="{37F82A29-C051-5A6C-708A-6C39B55CC5D7}"/>
              </a:ext>
            </a:extLst>
          </p:cNvPr>
          <p:cNvSpPr txBox="1">
            <a:spLocks/>
          </p:cNvSpPr>
          <p:nvPr/>
        </p:nvSpPr>
        <p:spPr>
          <a:xfrm>
            <a:off x="600211" y="2188428"/>
            <a:ext cx="4284157" cy="20210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pt-BR" sz="1600" b="1" dirty="0" smtClean="0"/>
              <a:t>          Justificativa    </a:t>
            </a:r>
            <a:r>
              <a:rPr lang="pt-BR" sz="1600" b="1" dirty="0">
                <a:ea typeface="Calibri" panose="020F0502020204030204" pitchFamily="34" charset="0"/>
                <a:cs typeface="Calibri" panose="020F0502020204030204" pitchFamily="34" charset="0"/>
              </a:rPr>
              <a:t>Piancó (SB-24-Z-C-III)</a:t>
            </a:r>
            <a:endParaRPr lang="pt-BR" sz="1600" b="1" dirty="0"/>
          </a:p>
          <a:p>
            <a:pPr marL="0" indent="0" algn="just">
              <a:lnSpc>
                <a:spcPct val="100000"/>
              </a:lnSpc>
              <a:spcBef>
                <a:spcPts val="0"/>
              </a:spcBef>
              <a:buFont typeface="Arial" panose="020B0604020202020204" pitchFamily="34" charset="0"/>
              <a:buNone/>
            </a:pPr>
            <a:endParaRPr lang="pt-BR" sz="1600" b="1" dirty="0"/>
          </a:p>
          <a:p>
            <a:pPr marL="0" indent="0" algn="just">
              <a:lnSpc>
                <a:spcPct val="100000"/>
              </a:lnSpc>
              <a:spcBef>
                <a:spcPts val="0"/>
              </a:spcBef>
              <a:buNone/>
            </a:pPr>
            <a:r>
              <a:rPr lang="pt-BR" sz="1600" dirty="0" smtClean="0"/>
              <a:t>- Até </a:t>
            </a:r>
            <a:r>
              <a:rPr lang="pt-BR" sz="1600" dirty="0"/>
              <a:t>o momento, a folha não foi mapeada em escala 1:100.000 e não houve levantamento mais detalhado do seu potencial </a:t>
            </a:r>
            <a:r>
              <a:rPr lang="pt-BR" sz="1600" dirty="0" err="1"/>
              <a:t>metalogenético</a:t>
            </a:r>
            <a:r>
              <a:rPr lang="pt-BR" sz="1600" dirty="0"/>
              <a:t>.</a:t>
            </a:r>
          </a:p>
          <a:p>
            <a:pPr marL="0" indent="0" algn="just">
              <a:lnSpc>
                <a:spcPct val="100000"/>
              </a:lnSpc>
              <a:spcBef>
                <a:spcPts val="0"/>
              </a:spcBef>
              <a:buFont typeface="Arial" panose="020B0604020202020204" pitchFamily="34" charset="0"/>
              <a:buNone/>
            </a:pPr>
            <a:endParaRPr lang="pt-BR" sz="1600" dirty="0"/>
          </a:p>
          <a:p>
            <a:pPr marL="0" indent="0" algn="just">
              <a:lnSpc>
                <a:spcPct val="100000"/>
              </a:lnSpc>
              <a:spcBef>
                <a:spcPts val="0"/>
              </a:spcBef>
              <a:buNone/>
            </a:pPr>
            <a:r>
              <a:rPr lang="pt-BR" sz="1600" dirty="0" smtClean="0"/>
              <a:t>- A </a:t>
            </a:r>
            <a:r>
              <a:rPr lang="pt-BR" sz="1600" dirty="0"/>
              <a:t>área da folha tem potencial para </a:t>
            </a:r>
            <a:r>
              <a:rPr lang="pt-BR" sz="1600" b="1" dirty="0">
                <a:solidFill>
                  <a:srgbClr val="FF0000"/>
                </a:solidFill>
              </a:rPr>
              <a:t>cobre, níquel e ouro.</a:t>
            </a:r>
          </a:p>
          <a:p>
            <a:pPr marL="0" indent="0" algn="just">
              <a:lnSpc>
                <a:spcPct val="100000"/>
              </a:lnSpc>
              <a:spcBef>
                <a:spcPts val="0"/>
              </a:spcBef>
              <a:buFont typeface="Arial" panose="020B0604020202020204" pitchFamily="34" charset="0"/>
              <a:buNone/>
            </a:pPr>
            <a:endParaRPr lang="pt-BR" sz="1800" dirty="0"/>
          </a:p>
          <a:p>
            <a:pPr marL="0" indent="0" algn="just">
              <a:lnSpc>
                <a:spcPct val="100000"/>
              </a:lnSpc>
              <a:spcBef>
                <a:spcPts val="0"/>
              </a:spcBef>
              <a:buFont typeface="Arial" panose="020B0604020202020204" pitchFamily="34" charset="0"/>
              <a:buNone/>
            </a:pPr>
            <a:endParaRPr lang="pt-BR" sz="2400" dirty="0"/>
          </a:p>
        </p:txBody>
      </p:sp>
      <p:sp>
        <p:nvSpPr>
          <p:cNvPr id="13" name="Espaço Reservado para Conteúdo 14">
            <a:extLst>
              <a:ext uri="{FF2B5EF4-FFF2-40B4-BE49-F238E27FC236}">
                <a16:creationId xmlns:a16="http://schemas.microsoft.com/office/drawing/2014/main" id="{37F82A29-C051-5A6C-708A-6C39B55CC5D7}"/>
              </a:ext>
            </a:extLst>
          </p:cNvPr>
          <p:cNvSpPr txBox="1">
            <a:spLocks/>
          </p:cNvSpPr>
          <p:nvPr/>
        </p:nvSpPr>
        <p:spPr>
          <a:xfrm>
            <a:off x="5223353" y="2079320"/>
            <a:ext cx="3657599" cy="212423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pt-BR" sz="1600" b="1" dirty="0" smtClean="0"/>
              <a:t>        Justificativa  </a:t>
            </a:r>
            <a:r>
              <a:rPr lang="pt-BR" sz="1600" b="1" dirty="0">
                <a:ea typeface="Calibri" panose="020F0502020204030204" pitchFamily="34" charset="0"/>
                <a:cs typeface="Calibri" panose="020F0502020204030204" pitchFamily="34" charset="0"/>
              </a:rPr>
              <a:t>Patos (SB-24-Z-D-I)</a:t>
            </a:r>
            <a:endParaRPr lang="pt-BR" sz="1600" b="1" dirty="0"/>
          </a:p>
          <a:p>
            <a:pPr marL="0" indent="0" algn="just">
              <a:lnSpc>
                <a:spcPct val="100000"/>
              </a:lnSpc>
              <a:spcBef>
                <a:spcPts val="0"/>
              </a:spcBef>
              <a:buFont typeface="Arial" panose="020B0604020202020204" pitchFamily="34" charset="0"/>
              <a:buNone/>
            </a:pPr>
            <a:endParaRPr lang="pt-BR" sz="1600" b="1" dirty="0"/>
          </a:p>
          <a:p>
            <a:pPr marL="0" indent="0" algn="just">
              <a:lnSpc>
                <a:spcPct val="100000"/>
              </a:lnSpc>
              <a:spcBef>
                <a:spcPts val="0"/>
              </a:spcBef>
              <a:buNone/>
            </a:pPr>
            <a:r>
              <a:rPr lang="pt-BR" sz="1600" dirty="0" smtClean="0"/>
              <a:t>- As </a:t>
            </a:r>
            <a:r>
              <a:rPr lang="pt-BR" sz="1600" dirty="0"/>
              <a:t>cartas geológica e </a:t>
            </a:r>
            <a:r>
              <a:rPr lang="pt-BR" sz="1600" dirty="0" err="1"/>
              <a:t>metalogenética</a:t>
            </a:r>
            <a:r>
              <a:rPr lang="pt-BR" sz="1600" dirty="0"/>
              <a:t> (1:100.000) foram publicadas em 1991, </a:t>
            </a:r>
            <a:r>
              <a:rPr lang="pt-BR" sz="1600" dirty="0" smtClean="0"/>
              <a:t>no Programa </a:t>
            </a:r>
            <a:r>
              <a:rPr lang="pt-BR" sz="1600" dirty="0"/>
              <a:t>de Levantamentos Geológicos Básicos do Brasil e precisam de atualização.</a:t>
            </a:r>
          </a:p>
          <a:p>
            <a:pPr marL="0" indent="0" algn="just">
              <a:lnSpc>
                <a:spcPct val="100000"/>
              </a:lnSpc>
              <a:spcBef>
                <a:spcPts val="0"/>
              </a:spcBef>
              <a:buFont typeface="Arial" panose="020B0604020202020204" pitchFamily="34" charset="0"/>
              <a:buNone/>
            </a:pPr>
            <a:endParaRPr lang="pt-BR" sz="1600" dirty="0"/>
          </a:p>
          <a:p>
            <a:pPr marL="0" indent="0" algn="just">
              <a:lnSpc>
                <a:spcPct val="100000"/>
              </a:lnSpc>
              <a:spcBef>
                <a:spcPts val="0"/>
              </a:spcBef>
              <a:buNone/>
            </a:pPr>
            <a:r>
              <a:rPr lang="pt-BR" sz="1600" dirty="0" smtClean="0"/>
              <a:t>- A </a:t>
            </a:r>
            <a:r>
              <a:rPr lang="pt-BR" sz="1600" dirty="0"/>
              <a:t>área da folha tem potencial para </a:t>
            </a:r>
            <a:r>
              <a:rPr lang="pt-BR" sz="1600" b="1" dirty="0" smtClean="0">
                <a:solidFill>
                  <a:srgbClr val="FF0000"/>
                </a:solidFill>
              </a:rPr>
              <a:t>cassiterita, grafita </a:t>
            </a:r>
            <a:r>
              <a:rPr lang="pt-BR" sz="1600" b="1" dirty="0">
                <a:solidFill>
                  <a:srgbClr val="FF0000"/>
                </a:solidFill>
              </a:rPr>
              <a:t>e ouro</a:t>
            </a:r>
            <a:r>
              <a:rPr lang="pt-BR" sz="1600" dirty="0"/>
              <a:t>.</a:t>
            </a:r>
          </a:p>
          <a:p>
            <a:pPr marL="0" indent="0" algn="just">
              <a:lnSpc>
                <a:spcPct val="100000"/>
              </a:lnSpc>
              <a:spcBef>
                <a:spcPts val="0"/>
              </a:spcBef>
              <a:buFont typeface="Arial" panose="020B0604020202020204" pitchFamily="34" charset="0"/>
              <a:buNone/>
            </a:pPr>
            <a:endParaRPr lang="pt-BR" sz="2400" dirty="0"/>
          </a:p>
          <a:p>
            <a:pPr marL="0" indent="0" algn="just">
              <a:lnSpc>
                <a:spcPct val="100000"/>
              </a:lnSpc>
              <a:spcBef>
                <a:spcPts val="0"/>
              </a:spcBef>
              <a:buFont typeface="Arial" panose="020B0604020202020204" pitchFamily="34" charset="0"/>
              <a:buNone/>
            </a:pPr>
            <a:endParaRPr lang="pt-BR" sz="2400" dirty="0"/>
          </a:p>
        </p:txBody>
      </p:sp>
      <p:sp>
        <p:nvSpPr>
          <p:cNvPr id="14" name="Retângulo 13"/>
          <p:cNvSpPr/>
          <p:nvPr/>
        </p:nvSpPr>
        <p:spPr>
          <a:xfrm>
            <a:off x="453142" y="4322859"/>
            <a:ext cx="4493856" cy="2169825"/>
          </a:xfrm>
          <a:prstGeom prst="rect">
            <a:avLst/>
          </a:prstGeom>
        </p:spPr>
        <p:txBody>
          <a:bodyPr wrap="square">
            <a:spAutoFit/>
          </a:bodyPr>
          <a:lstStyle/>
          <a:p>
            <a:pPr algn="just"/>
            <a:r>
              <a:rPr lang="pt-BR" sz="1400" b="1" dirty="0" smtClean="0"/>
              <a:t>      </a:t>
            </a:r>
            <a:r>
              <a:rPr lang="pt-BR" sz="1500" b="1" dirty="0" smtClean="0"/>
              <a:t>Justificativa   </a:t>
            </a:r>
            <a:r>
              <a:rPr lang="pt-BR" sz="1500" b="1" dirty="0" smtClean="0">
                <a:ea typeface="Calibri" panose="020F0502020204030204" pitchFamily="34" charset="0"/>
                <a:cs typeface="Calibri" panose="020F0502020204030204" pitchFamily="34" charset="0"/>
              </a:rPr>
              <a:t>Monteiro </a:t>
            </a:r>
            <a:r>
              <a:rPr lang="pt-BR" sz="1500" b="1" dirty="0">
                <a:ea typeface="Calibri" panose="020F0502020204030204" pitchFamily="34" charset="0"/>
                <a:cs typeface="Calibri" panose="020F0502020204030204" pitchFamily="34" charset="0"/>
              </a:rPr>
              <a:t>(SB-24-Z-D-IV)</a:t>
            </a:r>
            <a:endParaRPr lang="pt-BR" sz="1500" b="1" dirty="0"/>
          </a:p>
          <a:p>
            <a:pPr algn="just"/>
            <a:endParaRPr lang="pt-BR" sz="1500" b="1" dirty="0"/>
          </a:p>
          <a:p>
            <a:pPr algn="just"/>
            <a:r>
              <a:rPr lang="pt-BR" sz="1500" dirty="0" smtClean="0"/>
              <a:t>- As cartas </a:t>
            </a:r>
            <a:r>
              <a:rPr lang="pt-BR" sz="1500" dirty="0"/>
              <a:t>geológica e </a:t>
            </a:r>
            <a:r>
              <a:rPr lang="pt-BR" sz="1500" dirty="0" err="1"/>
              <a:t>metalogenética</a:t>
            </a:r>
            <a:r>
              <a:rPr lang="pt-BR" sz="1500" dirty="0"/>
              <a:t> (1:100.000) foram publicadas em 1990, </a:t>
            </a:r>
            <a:r>
              <a:rPr lang="pt-BR" sz="1500" dirty="0" smtClean="0"/>
              <a:t>no </a:t>
            </a:r>
            <a:r>
              <a:rPr lang="pt-BR" sz="1500" dirty="0"/>
              <a:t>Programa de Levantamentos Geológicos Básicos do Brasil, e precisam de atualização.</a:t>
            </a:r>
          </a:p>
          <a:p>
            <a:pPr algn="just"/>
            <a:endParaRPr lang="pt-BR" sz="1500" dirty="0"/>
          </a:p>
          <a:p>
            <a:pPr algn="just"/>
            <a:r>
              <a:rPr lang="pt-BR" sz="1500" dirty="0"/>
              <a:t>A área da folha tem potencial para elementos e minerais críticos, tais como </a:t>
            </a:r>
            <a:r>
              <a:rPr lang="pt-BR" sz="1500" b="1" dirty="0">
                <a:solidFill>
                  <a:srgbClr val="FF0000"/>
                </a:solidFill>
              </a:rPr>
              <a:t>manganês e grafita</a:t>
            </a:r>
            <a:r>
              <a:rPr lang="pt-BR" sz="1500" dirty="0"/>
              <a:t>.</a:t>
            </a:r>
          </a:p>
        </p:txBody>
      </p:sp>
      <p:sp>
        <p:nvSpPr>
          <p:cNvPr id="15" name="Retângulo 14"/>
          <p:cNvSpPr/>
          <p:nvPr/>
        </p:nvSpPr>
        <p:spPr>
          <a:xfrm>
            <a:off x="5223353" y="4244127"/>
            <a:ext cx="3657600" cy="2385268"/>
          </a:xfrm>
          <a:prstGeom prst="rect">
            <a:avLst/>
          </a:prstGeom>
        </p:spPr>
        <p:txBody>
          <a:bodyPr wrap="square">
            <a:spAutoFit/>
          </a:bodyPr>
          <a:lstStyle/>
          <a:p>
            <a:pPr algn="just"/>
            <a:r>
              <a:rPr lang="pt-BR" sz="1500" b="1" dirty="0" smtClean="0"/>
              <a:t>        Justificativa   </a:t>
            </a:r>
            <a:r>
              <a:rPr lang="pt-BR" sz="1500" b="1" dirty="0" smtClean="0">
                <a:ea typeface="Calibri" panose="020F0502020204030204" pitchFamily="34" charset="0"/>
                <a:cs typeface="Calibri" panose="020F0502020204030204" pitchFamily="34" charset="0"/>
              </a:rPr>
              <a:t>Sumé </a:t>
            </a:r>
            <a:r>
              <a:rPr lang="pt-BR" sz="1500" b="1" dirty="0">
                <a:ea typeface="Calibri" panose="020F0502020204030204" pitchFamily="34" charset="0"/>
                <a:cs typeface="Calibri" panose="020F0502020204030204" pitchFamily="34" charset="0"/>
              </a:rPr>
              <a:t>(SB-24-Z-D-V)</a:t>
            </a:r>
            <a:endParaRPr lang="pt-BR" sz="1500" b="1" dirty="0"/>
          </a:p>
          <a:p>
            <a:pPr algn="just"/>
            <a:endParaRPr lang="pt-BR" sz="1500" b="1" dirty="0"/>
          </a:p>
          <a:p>
            <a:pPr algn="just"/>
            <a:r>
              <a:rPr lang="pt-BR" sz="1500" dirty="0" smtClean="0"/>
              <a:t>- A </a:t>
            </a:r>
            <a:r>
              <a:rPr lang="pt-BR" sz="1500" dirty="0"/>
              <a:t>carta geológica (1:100.000</a:t>
            </a:r>
            <a:r>
              <a:rPr lang="pt-BR" sz="1500" dirty="0" smtClean="0"/>
              <a:t>) </a:t>
            </a:r>
            <a:r>
              <a:rPr lang="pt-BR" sz="1500" dirty="0"/>
              <a:t>publicada em 2000, </a:t>
            </a:r>
            <a:r>
              <a:rPr lang="pt-BR" sz="1500" dirty="0" smtClean="0"/>
              <a:t>no </a:t>
            </a:r>
            <a:r>
              <a:rPr lang="pt-BR" sz="1500" dirty="0"/>
              <a:t>Programa de </a:t>
            </a:r>
            <a:r>
              <a:rPr lang="pt-BR" sz="1500" dirty="0" err="1" smtClean="0"/>
              <a:t>Levant</a:t>
            </a:r>
            <a:r>
              <a:rPr lang="pt-BR" sz="1500" dirty="0" smtClean="0"/>
              <a:t>. </a:t>
            </a:r>
            <a:r>
              <a:rPr lang="pt-BR" sz="1500" dirty="0"/>
              <a:t>Geológicos Básicos do Brasil, e precisa de atualização. Não possui carta </a:t>
            </a:r>
            <a:r>
              <a:rPr lang="pt-BR" sz="1500" dirty="0" err="1"/>
              <a:t>metalogenética</a:t>
            </a:r>
            <a:r>
              <a:rPr lang="pt-BR" sz="1500" dirty="0"/>
              <a:t>.</a:t>
            </a:r>
          </a:p>
          <a:p>
            <a:pPr algn="just"/>
            <a:endParaRPr lang="pt-BR" sz="1500" dirty="0"/>
          </a:p>
          <a:p>
            <a:pPr algn="just"/>
            <a:r>
              <a:rPr lang="pt-BR" sz="1500" dirty="0" smtClean="0"/>
              <a:t>- A </a:t>
            </a:r>
            <a:r>
              <a:rPr lang="pt-BR" sz="1500" dirty="0"/>
              <a:t>área da folha tem potencial para minerais críticos como </a:t>
            </a:r>
            <a:r>
              <a:rPr lang="pt-BR" sz="1500" b="1" dirty="0">
                <a:solidFill>
                  <a:srgbClr val="FF0000"/>
                </a:solidFill>
              </a:rPr>
              <a:t>grafita, fosfatos, e </a:t>
            </a:r>
            <a:r>
              <a:rPr lang="pt-BR" sz="1500" b="1" dirty="0" err="1">
                <a:solidFill>
                  <a:srgbClr val="FF0000"/>
                </a:solidFill>
              </a:rPr>
              <a:t>ETR’s</a:t>
            </a:r>
            <a:r>
              <a:rPr lang="pt-BR" sz="1500" dirty="0"/>
              <a:t>.</a:t>
            </a:r>
          </a:p>
          <a:p>
            <a:pPr algn="just"/>
            <a:endParaRPr lang="pt-BR" sz="1400" dirty="0"/>
          </a:p>
        </p:txBody>
      </p:sp>
    </p:spTree>
    <p:extLst>
      <p:ext uri="{BB962C8B-B14F-4D97-AF65-F5344CB8AC3E}">
        <p14:creationId xmlns:p14="http://schemas.microsoft.com/office/powerpoint/2010/main" val="1888403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rotWithShape="1">
          <a:blip r:embed="rId2">
            <a:extLst>
              <a:ext uri="{28A0092B-C50C-407E-A947-70E740481C1C}">
                <a14:useLocalDpi xmlns:a14="http://schemas.microsoft.com/office/drawing/2010/main" val="0"/>
              </a:ext>
            </a:extLst>
          </a:blip>
          <a:srcRect l="14697" t="2222" r="4848"/>
          <a:stretch/>
        </p:blipFill>
        <p:spPr>
          <a:xfrm>
            <a:off x="1333875" y="2098741"/>
            <a:ext cx="2991493" cy="2869960"/>
          </a:xfrm>
          <a:prstGeom prst="rect">
            <a:avLst/>
          </a:prstGeom>
        </p:spPr>
      </p:pic>
      <p:pic>
        <p:nvPicPr>
          <p:cNvPr id="4" name="Imagem 3"/>
          <p:cNvPicPr>
            <a:picLocks noChangeAspect="1"/>
          </p:cNvPicPr>
          <p:nvPr/>
        </p:nvPicPr>
        <p:blipFill rotWithShape="1">
          <a:blip r:embed="rId3">
            <a:extLst>
              <a:ext uri="{28A0092B-C50C-407E-A947-70E740481C1C}">
                <a14:useLocalDpi xmlns:a14="http://schemas.microsoft.com/office/drawing/2010/main" val="0"/>
              </a:ext>
            </a:extLst>
          </a:blip>
          <a:srcRect t="11313" b="13939"/>
          <a:stretch/>
        </p:blipFill>
        <p:spPr>
          <a:xfrm>
            <a:off x="5441684" y="2101099"/>
            <a:ext cx="2877290" cy="2867602"/>
          </a:xfrm>
          <a:prstGeom prst="rect">
            <a:avLst/>
          </a:prstGeom>
        </p:spPr>
      </p:pic>
      <p:grpSp>
        <p:nvGrpSpPr>
          <p:cNvPr id="5" name="Agrupar 4">
            <a:extLst>
              <a:ext uri="{FF2B5EF4-FFF2-40B4-BE49-F238E27FC236}">
                <a16:creationId xmlns:a16="http://schemas.microsoft.com/office/drawing/2014/main" id="{F7B0120C-5C7B-4170-2529-1870D7BDF999}"/>
              </a:ext>
            </a:extLst>
          </p:cNvPr>
          <p:cNvGrpSpPr/>
          <p:nvPr/>
        </p:nvGrpSpPr>
        <p:grpSpPr>
          <a:xfrm>
            <a:off x="106502" y="109818"/>
            <a:ext cx="5335182" cy="1023265"/>
            <a:chOff x="57912" y="158620"/>
            <a:chExt cx="4794006" cy="1023265"/>
          </a:xfrm>
        </p:grpSpPr>
        <p:sp>
          <p:nvSpPr>
            <p:cNvPr id="6" name="CaixaDeTexto 5">
              <a:extLst>
                <a:ext uri="{FF2B5EF4-FFF2-40B4-BE49-F238E27FC236}">
                  <a16:creationId xmlns:a16="http://schemas.microsoft.com/office/drawing/2014/main" id="{70233378-399F-25A6-4BEB-1F44805D38BB}"/>
                </a:ext>
              </a:extLst>
            </p:cNvPr>
            <p:cNvSpPr txBox="1"/>
            <p:nvPr/>
          </p:nvSpPr>
          <p:spPr>
            <a:xfrm>
              <a:off x="2099388" y="158620"/>
              <a:ext cx="2752530" cy="768061"/>
            </a:xfrm>
            <a:prstGeom prst="rect">
              <a:avLst/>
            </a:prstGeom>
            <a:noFill/>
          </p:spPr>
          <p:txBody>
            <a:bodyPr wrap="square" rtlCol="0">
              <a:spAutoFit/>
            </a:bodyPr>
            <a:lstStyle/>
            <a:p>
              <a:r>
                <a:rPr lang="pt-BR" sz="1400" b="1" dirty="0"/>
                <a:t>SECRETARIA DE ESTADO</a:t>
              </a:r>
              <a:r>
                <a:rPr lang="pt-BR" sz="1400" dirty="0"/>
                <a:t/>
              </a:r>
              <a:br>
                <a:rPr lang="pt-BR" sz="1400" dirty="0"/>
              </a:br>
              <a:r>
                <a:rPr lang="pt-BR" sz="1400" b="1" dirty="0"/>
                <a:t>DA INFRAESTRUTURA E</a:t>
              </a:r>
              <a:br>
                <a:rPr lang="pt-BR" sz="1400" b="1" dirty="0"/>
              </a:br>
              <a:r>
                <a:rPr lang="pt-BR" sz="1400" b="1" dirty="0"/>
                <a:t>DOS RECURSOS HÍDRICOS</a:t>
              </a:r>
              <a:endParaRPr lang="pt-BR" sz="1400" dirty="0"/>
            </a:p>
          </p:txBody>
        </p:sp>
        <p:pic>
          <p:nvPicPr>
            <p:cNvPr id="7" name="Picture 2" descr="SEIRH_Cor">
              <a:extLst>
                <a:ext uri="{FF2B5EF4-FFF2-40B4-BE49-F238E27FC236}">
                  <a16:creationId xmlns:a16="http://schemas.microsoft.com/office/drawing/2014/main" id="{162F0B72-AB9C-ABBE-AA71-84AA8759B02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l="43416" t="2991" r="1686"/>
            <a:stretch>
              <a:fillRect/>
            </a:stretch>
          </p:blipFill>
          <p:spPr bwMode="auto">
            <a:xfrm>
              <a:off x="292424" y="243713"/>
              <a:ext cx="1736725" cy="576263"/>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1313F2DC-32C6-F346-5FD2-A3C523A2D4A4}"/>
                </a:ext>
              </a:extLst>
            </p:cNvPr>
            <p:cNvSpPr/>
            <p:nvPr/>
          </p:nvSpPr>
          <p:spPr>
            <a:xfrm>
              <a:off x="57912" y="876925"/>
              <a:ext cx="4460032" cy="3049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chemeClr val="tx1"/>
                  </a:solidFill>
                </a:rPr>
                <a:t>Diretoria de Recursos Hidrogeológico e Minerais - DRMH</a:t>
              </a:r>
            </a:p>
          </p:txBody>
        </p:sp>
      </p:grpSp>
    </p:spTree>
    <p:extLst>
      <p:ext uri="{BB962C8B-B14F-4D97-AF65-F5344CB8AC3E}">
        <p14:creationId xmlns:p14="http://schemas.microsoft.com/office/powerpoint/2010/main" val="897738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4094</TotalTime>
  <Words>882</Words>
  <Application>Microsoft Office PowerPoint</Application>
  <PresentationFormat>Apresentação na tela (4:3)</PresentationFormat>
  <Paragraphs>110</Paragraphs>
  <Slides>11</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11</vt:i4>
      </vt:variant>
    </vt:vector>
  </HeadingPairs>
  <TitlesOfParts>
    <vt:vector size="19" baseType="lpstr">
      <vt:lpstr>Aptos</vt:lpstr>
      <vt:lpstr>Aptos Black</vt:lpstr>
      <vt:lpstr>Arial</vt:lpstr>
      <vt:lpstr>Calibri</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Nininha Medeiros</dc:creator>
  <cp:lastModifiedBy>Marcelo</cp:lastModifiedBy>
  <cp:revision>248</cp:revision>
  <dcterms:created xsi:type="dcterms:W3CDTF">2020-09-18T12:24:45Z</dcterms:created>
  <dcterms:modified xsi:type="dcterms:W3CDTF">2026-06-10T21:54:43Z</dcterms:modified>
</cp:coreProperties>
</file>