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51" r:id="rId1"/>
  </p:sldMasterIdLst>
  <p:notesMasterIdLst>
    <p:notesMasterId r:id="rId14"/>
  </p:notesMasterIdLst>
  <p:sldIdLst>
    <p:sldId id="256" r:id="rId2"/>
    <p:sldId id="258" r:id="rId3"/>
    <p:sldId id="257" r:id="rId4"/>
    <p:sldId id="259" r:id="rId5"/>
    <p:sldId id="268" r:id="rId6"/>
    <p:sldId id="267" r:id="rId7"/>
    <p:sldId id="261" r:id="rId8"/>
    <p:sldId id="262" r:id="rId9"/>
    <p:sldId id="270" r:id="rId10"/>
    <p:sldId id="264" r:id="rId11"/>
    <p:sldId id="265" r:id="rId12"/>
    <p:sldId id="269" r:id="rId13"/>
  </p:sldIdLst>
  <p:sldSz cx="9144000" cy="6858000" type="screen4x3"/>
  <p:notesSz cx="6858000" cy="9144000"/>
  <p:embeddedFontLst>
    <p:embeddedFont>
      <p:font typeface="Bitter Medium" panose="020B0604020202020204" charset="0"/>
      <p:regular r:id="rId15"/>
    </p:embeddedFont>
    <p:embeddedFont>
      <p:font typeface="Century Gothic" panose="020B0502020202020204" pitchFamily="34" charset="0"/>
      <p:regular r:id="rId16"/>
      <p:bold r:id="rId17"/>
      <p:italic r:id="rId18"/>
      <p:boldItalic r:id="rId19"/>
    </p:embeddedFont>
    <p:embeddedFont>
      <p:font typeface="Open Sans" panose="020B0606030504020204" pitchFamily="34" charset="0"/>
      <p:regular r:id="rId20"/>
      <p:bold r:id="rId21"/>
      <p:italic r:id="rId22"/>
      <p:boldItalic r:id="rId23"/>
    </p:embeddedFont>
    <p:embeddedFont>
      <p:font typeface="Wingdings 3" panose="05040102010807070707" pitchFamily="18" charset="2"/>
      <p:regular r:id="rId2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0" d="100"/>
          <a:sy n="60" d="100"/>
        </p:scale>
        <p:origin x="138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85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98671-510E-61DD-2F8C-BC7E7CCF5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28CF93-57FF-391F-2EF0-22469E6541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7518BA-97F1-115C-EC69-0523A3DB3D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F138F-0ACD-49B7-E517-9BC3A8B3F3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35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5F729-76D1-E96C-2F54-C0F4FF5A4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53B415-CCF9-ED57-729B-42F2856019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697A20-B28D-6A7F-0F96-54ED7AB62B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F3B81-D06A-8EB9-84BB-F0BE3FB180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116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B891EA-6718-C51D-F0F6-E4A03966A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79A3D3-A9F6-F67F-6104-711C9B6BD9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4732B4-33BD-B27E-2A21-79FDA90A1C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1793D4-7347-ED87-6B3B-097E5A2782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713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695F34-C24C-DAC7-8B4E-1749D790C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795E5F-ED90-B98A-E94B-5958321928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763182-D5A1-81EC-6703-9A4535E3AF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B96FA1-543F-6F63-E1E2-1C1D671D4F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583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A977F-2504-E741-85B4-8F01994E1F25}" type="datetimeFigureOut">
              <a:rPr lang="en-US" dirty="0"/>
              <a:t>6/11/2026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31281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F351F-53B1-3B4C-8CD4-15B0457E8E3F}" type="datetimeFigureOut">
              <a:rPr lang="en-US" dirty="0"/>
              <a:t>6/11/2026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63109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1E8F6-4F69-E448-82E4-3FF8C30628E4}" type="datetimeFigureOut">
              <a:rPr lang="en-US" dirty="0"/>
              <a:t>6/11/2026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5267218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0BAD4-EC93-8B4C-97AE-9AB5F3271B19}" type="datetimeFigureOut">
              <a:rPr lang="en-US" dirty="0"/>
              <a:t>6/11/2026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97876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9050E-E079-6441-81E7-806D30677343}" type="datetimeFigureOut">
              <a:rPr lang="en-US" dirty="0"/>
              <a:t>6/11/2026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1620096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230AF-FFB7-DE42-B481-AAC2589869DA}" type="datetimeFigureOut">
              <a:rPr lang="en-US" dirty="0"/>
              <a:t>6/11/2026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12152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A7C16-FAF2-2C41-B697-563997C522AD}" type="datetimeFigureOut">
              <a:rPr lang="en-US" dirty="0"/>
              <a:t>6/11/2026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77050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9D9EA-0687-604F-B97A-763B6765DF9F}" type="datetimeFigureOut">
              <a:rPr lang="en-US" dirty="0"/>
              <a:t>6/11/2026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708834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mas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5234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9A02F-357D-AF42-B110-A7740AFDCA1B}" type="datetimeFigureOut">
              <a:rPr lang="en-US" dirty="0"/>
              <a:t>6/11/2026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78262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B9B27-4D02-2940-AED5-BC8F2B3B1507}" type="datetimeFigureOut">
              <a:rPr lang="en-US" dirty="0"/>
              <a:t>6/11/2026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7647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F7878-2C98-7449-BB8F-764A5EA8E558}" type="datetimeFigureOut">
              <a:rPr lang="en-US" dirty="0"/>
              <a:t>6/11/2026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46142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2F403-9584-1749-B6AB-5E1C5F94527C}" type="datetimeFigureOut">
              <a:rPr lang="en-US" dirty="0"/>
              <a:t>6/11/2026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2053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C0351-EB03-5444-BA93-B7E778374E24}" type="datetimeFigureOut">
              <a:rPr lang="en-US" dirty="0"/>
              <a:t>6/11/2026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14083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DB90-FF7E-5041-AB9F-1BC0957AB829}" type="datetimeFigureOut">
              <a:rPr lang="en-US" dirty="0"/>
              <a:t>6/11/2026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50465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8CB6-48D8-4E47-B0D3-B56230F429D0}" type="datetimeFigureOut">
              <a:rPr lang="en-US" dirty="0"/>
              <a:t>6/11/2026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60142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716D3-DCE8-CC45-8106-AE5DFCD073F9}" type="datetimeFigureOut">
              <a:rPr lang="en-US" dirty="0"/>
              <a:t>6/11/2026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73279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62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FFFB4-400D-1240-AB24-6F86C96D4DFB}" type="datetimeFigureOut">
              <a:rPr lang="en-US" dirty="0"/>
              <a:t>6/11/2026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782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arnaldo.almeida@anm.gov.br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1751484"/>
            <a:ext cx="4262363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Da Geologia à Inovação.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496119" y="2407072"/>
            <a:ext cx="4722763" cy="183415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8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Como a Mineração Pode Impulsionar Cidades Inteligentes?</a:t>
            </a:r>
            <a:endParaRPr lang="en-US" sz="3850" dirty="0"/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561E4E02-6A1D-0BED-A3DC-BE72A42BBEBD}"/>
              </a:ext>
            </a:extLst>
          </p:cNvPr>
          <p:cNvGrpSpPr/>
          <p:nvPr/>
        </p:nvGrpSpPr>
        <p:grpSpPr>
          <a:xfrm>
            <a:off x="901240" y="4975829"/>
            <a:ext cx="4455443" cy="564961"/>
            <a:chOff x="496119" y="4410744"/>
            <a:chExt cx="4455443" cy="564961"/>
          </a:xfrm>
        </p:grpSpPr>
        <p:sp>
          <p:nvSpPr>
            <p:cNvPr id="5" name="Shape 2"/>
            <p:cNvSpPr/>
            <p:nvPr/>
          </p:nvSpPr>
          <p:spPr>
            <a:xfrm>
              <a:off x="496119" y="4413300"/>
              <a:ext cx="4455443" cy="562405"/>
            </a:xfrm>
            <a:prstGeom prst="roundRect">
              <a:avLst>
                <a:gd name="adj" fmla="val 17880"/>
              </a:avLst>
            </a:prstGeom>
            <a:solidFill>
              <a:schemeClr val="accent2">
                <a:lumMod val="75000"/>
                <a:alpha val="45000"/>
              </a:schemeClr>
            </a:solidFill>
            <a:ln/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6" name="Text 3"/>
            <p:cNvSpPr/>
            <p:nvPr/>
          </p:nvSpPr>
          <p:spPr>
            <a:xfrm>
              <a:off x="819004" y="4410744"/>
              <a:ext cx="3809671" cy="26640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ct val="133000"/>
                </a:lnSpc>
                <a:buNone/>
              </a:pPr>
              <a:r>
                <a:rPr lang="en-US" sz="1600" b="1" dirty="0">
                  <a:solidFill>
                    <a:srgbClr val="2B2E3C"/>
                  </a:solidFill>
                  <a:latin typeface="Open Sans" pitchFamily="34" charset="0"/>
                  <a:ea typeface="Open Sans" pitchFamily="34" charset="-122"/>
                  <a:cs typeface="Open Sans" pitchFamily="34" charset="-120"/>
                </a:rPr>
                <a:t>ARNALDO BEZERRA LOPES DE ALMEIDA</a:t>
              </a:r>
              <a:endParaRPr lang="en-US" sz="1600" b="1" dirty="0"/>
            </a:p>
          </p:txBody>
        </p:sp>
        <p:sp>
          <p:nvSpPr>
            <p:cNvPr id="7" name="Text 4"/>
            <p:cNvSpPr/>
            <p:nvPr/>
          </p:nvSpPr>
          <p:spPr>
            <a:xfrm>
              <a:off x="552274" y="4722297"/>
              <a:ext cx="4343129" cy="15841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ct val="133000"/>
                </a:lnSpc>
                <a:buNone/>
              </a:pPr>
              <a:r>
                <a:rPr lang="en-US" sz="1100" dirty="0">
                  <a:solidFill>
                    <a:srgbClr val="2B2E3C"/>
                  </a:solidFill>
                  <a:latin typeface="Open Sans" pitchFamily="34" charset="0"/>
                  <a:ea typeface="Open Sans" pitchFamily="34" charset="-122"/>
                  <a:cs typeface="Open Sans" pitchFamily="34" charset="-120"/>
                </a:rPr>
                <a:t>Agencia Nacional de Mineração - ANM</a:t>
              </a:r>
              <a:endParaRPr lang="en-US" sz="1100" dirty="0"/>
            </a:p>
          </p:txBody>
        </p:sp>
      </p:grpSp>
      <p:pic>
        <p:nvPicPr>
          <p:cNvPr id="9" name="Imagem 8">
            <a:extLst>
              <a:ext uri="{FF2B5EF4-FFF2-40B4-BE49-F238E27FC236}">
                <a16:creationId xmlns:a16="http://schemas.microsoft.com/office/drawing/2014/main" id="{132E4B71-469B-1E32-F7A7-D82D1FA713B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52" r="1734"/>
          <a:stretch>
            <a:fillRect/>
          </a:stretch>
        </p:blipFill>
        <p:spPr>
          <a:xfrm>
            <a:off x="733425" y="114299"/>
            <a:ext cx="4791075" cy="127569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Agrupar 26">
            <a:extLst>
              <a:ext uri="{FF2B5EF4-FFF2-40B4-BE49-F238E27FC236}">
                <a16:creationId xmlns:a16="http://schemas.microsoft.com/office/drawing/2014/main" id="{E9D57D72-CA07-2A91-CA76-47CB07D1BD3B}"/>
              </a:ext>
            </a:extLst>
          </p:cNvPr>
          <p:cNvGrpSpPr/>
          <p:nvPr/>
        </p:nvGrpSpPr>
        <p:grpSpPr>
          <a:xfrm>
            <a:off x="721587" y="3985573"/>
            <a:ext cx="4488588" cy="2115918"/>
            <a:chOff x="2382978" y="3581401"/>
            <a:chExt cx="4278173" cy="1866900"/>
          </a:xfrm>
        </p:grpSpPr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5C7C3238-B38B-4165-38A8-4ED998AD1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015" t="54068" r="68470" b="1862"/>
            <a:stretch>
              <a:fillRect/>
            </a:stretch>
          </p:blipFill>
          <p:spPr>
            <a:xfrm>
              <a:off x="2382978" y="3581401"/>
              <a:ext cx="1350822" cy="1854201"/>
            </a:xfrm>
            <a:prstGeom prst="rect">
              <a:avLst/>
            </a:prstGeom>
          </p:spPr>
        </p:pic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1E449138-809D-B977-D544-EC006ABC1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8954" t="54220" r="924" b="1409"/>
            <a:stretch>
              <a:fillRect/>
            </a:stretch>
          </p:blipFill>
          <p:spPr>
            <a:xfrm>
              <a:off x="5327651" y="3581401"/>
              <a:ext cx="1333500" cy="1866900"/>
            </a:xfrm>
            <a:prstGeom prst="rect">
              <a:avLst/>
            </a:prstGeom>
          </p:spPr>
        </p:pic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id="{99D9834C-49F4-6364-75D0-51E3F9082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5083" t="54157" r="34364" b="1775"/>
            <a:stretch>
              <a:fillRect/>
            </a:stretch>
          </p:blipFill>
          <p:spPr>
            <a:xfrm>
              <a:off x="3854450" y="3581401"/>
              <a:ext cx="1352551" cy="1854201"/>
            </a:xfrm>
            <a:prstGeom prst="rect">
              <a:avLst/>
            </a:prstGeom>
          </p:spPr>
        </p:pic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CF850E45-55D4-DCCD-A930-6F3F380B77BF}"/>
              </a:ext>
            </a:extLst>
          </p:cNvPr>
          <p:cNvGrpSpPr/>
          <p:nvPr/>
        </p:nvGrpSpPr>
        <p:grpSpPr>
          <a:xfrm>
            <a:off x="749299" y="1505896"/>
            <a:ext cx="4460876" cy="2351286"/>
            <a:chOff x="2406650" y="1447799"/>
            <a:chExt cx="4254500" cy="2032001"/>
          </a:xfrm>
        </p:grpSpPr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98F61E7B-0D2C-3DD1-C932-83268C483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407" t="492" r="69043" b="51213"/>
            <a:stretch>
              <a:fillRect/>
            </a:stretch>
          </p:blipFill>
          <p:spPr>
            <a:xfrm>
              <a:off x="2406650" y="1447800"/>
              <a:ext cx="1308100" cy="2032000"/>
            </a:xfrm>
            <a:prstGeom prst="rect">
              <a:avLst/>
            </a:prstGeom>
          </p:spPr>
        </p:pic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4F1663A3-1EC5-4970-8774-2E54D6ECD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5121" t="1397" r="34900" b="50308"/>
            <a:stretch>
              <a:fillRect/>
            </a:stretch>
          </p:blipFill>
          <p:spPr>
            <a:xfrm>
              <a:off x="3854450" y="1447799"/>
              <a:ext cx="1327150" cy="2032000"/>
            </a:xfrm>
            <a:prstGeom prst="rect">
              <a:avLst/>
            </a:prstGeom>
          </p:spPr>
        </p:pic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95D3179A-6EA9-EE91-2861-09EC0DAE3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8744" t="1070" r="990" b="50730"/>
            <a:stretch>
              <a:fillRect/>
            </a:stretch>
          </p:blipFill>
          <p:spPr>
            <a:xfrm>
              <a:off x="5321300" y="1447799"/>
              <a:ext cx="1339850" cy="2028023"/>
            </a:xfrm>
            <a:prstGeom prst="rect">
              <a:avLst/>
            </a:prstGeom>
          </p:spPr>
        </p:pic>
      </p:grpSp>
      <p:pic>
        <p:nvPicPr>
          <p:cNvPr id="30" name="Image 0" descr="preencoded.png">
            <a:extLst>
              <a:ext uri="{FF2B5EF4-FFF2-40B4-BE49-F238E27FC236}">
                <a16:creationId xmlns:a16="http://schemas.microsoft.com/office/drawing/2014/main" id="{E241B75B-703E-36C1-65D9-C1EB6A080F8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420" b="3420"/>
          <a:stretch>
            <a:fillRect/>
          </a:stretch>
        </p:blipFill>
        <p:spPr>
          <a:xfrm>
            <a:off x="5564027" y="0"/>
            <a:ext cx="3680679" cy="6858000"/>
          </a:xfrm>
          <a:prstGeom prst="rect">
            <a:avLst/>
          </a:prstGeom>
        </p:spPr>
      </p:pic>
      <p:sp>
        <p:nvSpPr>
          <p:cNvPr id="31" name="CaixaDeTexto 30">
            <a:extLst>
              <a:ext uri="{FF2B5EF4-FFF2-40B4-BE49-F238E27FC236}">
                <a16:creationId xmlns:a16="http://schemas.microsoft.com/office/drawing/2014/main" id="{56397C23-6EEB-29A8-ADAF-39149EB009EB}"/>
              </a:ext>
            </a:extLst>
          </p:cNvPr>
          <p:cNvSpPr txBox="1"/>
          <p:nvPr/>
        </p:nvSpPr>
        <p:spPr>
          <a:xfrm>
            <a:off x="602096" y="98841"/>
            <a:ext cx="4885456" cy="956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4000"/>
              </a:lnSpc>
            </a:pPr>
            <a:r>
              <a:rPr lang="en-US" sz="2750" dirty="0">
                <a:solidFill>
                  <a:srgbClr val="2C3F42"/>
                </a:solidFill>
                <a:latin typeface="Bitter Medium" pitchFamily="34" charset="0"/>
              </a:rPr>
              <a:t>O Futuro: Cidades Mineradoras Inteligentes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aixaDeTexto 24">
            <a:extLst>
              <a:ext uri="{FF2B5EF4-FFF2-40B4-BE49-F238E27FC236}">
                <a16:creationId xmlns:a16="http://schemas.microsoft.com/office/drawing/2014/main" id="{A1599525-6F5B-0AD8-C7B6-0A03B85D0456}"/>
              </a:ext>
            </a:extLst>
          </p:cNvPr>
          <p:cNvSpPr txBox="1"/>
          <p:nvPr/>
        </p:nvSpPr>
        <p:spPr>
          <a:xfrm>
            <a:off x="295683" y="1493218"/>
            <a:ext cx="5168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2C3F42"/>
                </a:solidFill>
                <a:latin typeface="Bitter Medium" pitchFamily="34" charset="0"/>
              </a:rPr>
              <a:t>A </a:t>
            </a:r>
            <a:r>
              <a:rPr lang="en-US" sz="2000" dirty="0" err="1">
                <a:solidFill>
                  <a:srgbClr val="2C3F42"/>
                </a:solidFill>
                <a:latin typeface="Bitter Medium" pitchFamily="34" charset="0"/>
              </a:rPr>
              <a:t>cidade</a:t>
            </a:r>
            <a:r>
              <a:rPr lang="en-US" sz="2000" dirty="0">
                <a:solidFill>
                  <a:srgbClr val="2C3F42"/>
                </a:solidFill>
                <a:latin typeface="Bitter Medium" pitchFamily="34" charset="0"/>
              </a:rPr>
              <a:t> </a:t>
            </a:r>
            <a:r>
              <a:rPr lang="en-US" sz="2000" dirty="0" err="1">
                <a:solidFill>
                  <a:srgbClr val="2C3F42"/>
                </a:solidFill>
                <a:latin typeface="Bitter Medium" pitchFamily="34" charset="0"/>
              </a:rPr>
              <a:t>inteligente</a:t>
            </a:r>
            <a:r>
              <a:rPr lang="en-US" sz="2000" dirty="0">
                <a:solidFill>
                  <a:srgbClr val="2C3F42"/>
                </a:solidFill>
                <a:latin typeface="Bitter Medium" pitchFamily="34" charset="0"/>
              </a:rPr>
              <a:t> </a:t>
            </a:r>
            <a:r>
              <a:rPr lang="en-US" sz="2000" dirty="0" err="1">
                <a:solidFill>
                  <a:srgbClr val="2C3F42"/>
                </a:solidFill>
                <a:latin typeface="Bitter Medium" pitchFamily="34" charset="0"/>
              </a:rPr>
              <a:t>não</a:t>
            </a:r>
            <a:r>
              <a:rPr lang="en-US" sz="2000" dirty="0">
                <a:solidFill>
                  <a:srgbClr val="2C3F42"/>
                </a:solidFill>
                <a:latin typeface="Bitter Medium" pitchFamily="34" charset="0"/>
              </a:rPr>
              <a:t> </a:t>
            </a:r>
            <a:r>
              <a:rPr lang="en-US" sz="2000" dirty="0" err="1">
                <a:solidFill>
                  <a:srgbClr val="2C3F42"/>
                </a:solidFill>
                <a:latin typeface="Bitter Medium" pitchFamily="34" charset="0"/>
              </a:rPr>
              <a:t>começa</a:t>
            </a:r>
            <a:r>
              <a:rPr lang="en-US" sz="2000" dirty="0">
                <a:solidFill>
                  <a:srgbClr val="2C3F42"/>
                </a:solidFill>
                <a:latin typeface="Bitter Medium" pitchFamily="34" charset="0"/>
              </a:rPr>
              <a:t> </a:t>
            </a:r>
            <a:r>
              <a:rPr lang="en-US" sz="2000" dirty="0" err="1">
                <a:solidFill>
                  <a:srgbClr val="2C3F42"/>
                </a:solidFill>
                <a:latin typeface="Bitter Medium" pitchFamily="34" charset="0"/>
              </a:rPr>
              <a:t>na</a:t>
            </a:r>
            <a:r>
              <a:rPr lang="en-US" sz="2000" dirty="0">
                <a:solidFill>
                  <a:srgbClr val="2C3F42"/>
                </a:solidFill>
                <a:latin typeface="Bitter Medium" pitchFamily="34" charset="0"/>
              </a:rPr>
              <a:t> </a:t>
            </a:r>
            <a:r>
              <a:rPr lang="en-US" sz="2000" dirty="0" err="1">
                <a:solidFill>
                  <a:srgbClr val="2C3F42"/>
                </a:solidFill>
                <a:latin typeface="Bitter Medium" pitchFamily="34" charset="0"/>
              </a:rPr>
              <a:t>nuvem</a:t>
            </a:r>
            <a:r>
              <a:rPr lang="en-US" sz="2000" dirty="0">
                <a:solidFill>
                  <a:srgbClr val="2C3F42"/>
                </a:solidFill>
                <a:latin typeface="Bitter Medium" pitchFamily="34" charset="0"/>
              </a:rPr>
              <a:t>, </a:t>
            </a:r>
            <a:r>
              <a:rPr lang="en-US" sz="2000" dirty="0" err="1">
                <a:solidFill>
                  <a:srgbClr val="2C3F42"/>
                </a:solidFill>
                <a:latin typeface="Bitter Medium" pitchFamily="34" charset="0"/>
              </a:rPr>
              <a:t>ela</a:t>
            </a:r>
            <a:r>
              <a:rPr lang="en-US" sz="2000" dirty="0">
                <a:solidFill>
                  <a:srgbClr val="2C3F42"/>
                </a:solidFill>
                <a:latin typeface="Bitter Medium" pitchFamily="34" charset="0"/>
              </a:rPr>
              <a:t> </a:t>
            </a:r>
            <a:r>
              <a:rPr lang="en-US" sz="2000" dirty="0" err="1">
                <a:solidFill>
                  <a:srgbClr val="2C3F42"/>
                </a:solidFill>
                <a:latin typeface="Bitter Medium" pitchFamily="34" charset="0"/>
              </a:rPr>
              <a:t>começa</a:t>
            </a:r>
            <a:r>
              <a:rPr lang="en-US" sz="2000" dirty="0">
                <a:solidFill>
                  <a:srgbClr val="2C3F42"/>
                </a:solidFill>
                <a:latin typeface="Bitter Medium" pitchFamily="34" charset="0"/>
              </a:rPr>
              <a:t> no </a:t>
            </a:r>
            <a:r>
              <a:rPr lang="en-US" sz="2000" dirty="0" err="1">
                <a:solidFill>
                  <a:srgbClr val="2C3F42"/>
                </a:solidFill>
                <a:latin typeface="Bitter Medium" pitchFamily="34" charset="0"/>
              </a:rPr>
              <a:t>subsolo</a:t>
            </a:r>
            <a:endParaRPr lang="pt-BR" sz="2000" dirty="0">
              <a:solidFill>
                <a:srgbClr val="2C3F42"/>
              </a:solidFill>
              <a:latin typeface="Bitter Medium" pitchFamily="34" charset="0"/>
            </a:endParaRPr>
          </a:p>
        </p:txBody>
      </p:sp>
      <p:grpSp>
        <p:nvGrpSpPr>
          <p:cNvPr id="49" name="Agrupar 48">
            <a:extLst>
              <a:ext uri="{FF2B5EF4-FFF2-40B4-BE49-F238E27FC236}">
                <a16:creationId xmlns:a16="http://schemas.microsoft.com/office/drawing/2014/main" id="{7486A28D-164A-0253-5C94-142F407239F6}"/>
              </a:ext>
            </a:extLst>
          </p:cNvPr>
          <p:cNvGrpSpPr/>
          <p:nvPr/>
        </p:nvGrpSpPr>
        <p:grpSpPr>
          <a:xfrm>
            <a:off x="995907" y="3722824"/>
            <a:ext cx="4097834" cy="790575"/>
            <a:chOff x="575541" y="2287002"/>
            <a:chExt cx="4097834" cy="790575"/>
          </a:xfrm>
        </p:grpSpPr>
        <p:grpSp>
          <p:nvGrpSpPr>
            <p:cNvPr id="30" name="Agrupar 29">
              <a:extLst>
                <a:ext uri="{FF2B5EF4-FFF2-40B4-BE49-F238E27FC236}">
                  <a16:creationId xmlns:a16="http://schemas.microsoft.com/office/drawing/2014/main" id="{EA51F4F5-AFCB-C802-5D47-827E7AD9EDDE}"/>
                </a:ext>
              </a:extLst>
            </p:cNvPr>
            <p:cNvGrpSpPr/>
            <p:nvPr/>
          </p:nvGrpSpPr>
          <p:grpSpPr>
            <a:xfrm>
              <a:off x="575541" y="2287002"/>
              <a:ext cx="4097834" cy="790575"/>
              <a:chOff x="4444329" y="4371975"/>
              <a:chExt cx="4455443" cy="790575"/>
            </a:xfrm>
          </p:grpSpPr>
          <p:sp>
            <p:nvSpPr>
              <p:cNvPr id="31" name="Shape 2">
                <a:extLst>
                  <a:ext uri="{FF2B5EF4-FFF2-40B4-BE49-F238E27FC236}">
                    <a16:creationId xmlns:a16="http://schemas.microsoft.com/office/drawing/2014/main" id="{A273BE90-A0A4-33D1-BCCE-470C9425A85C}"/>
                  </a:ext>
                </a:extLst>
              </p:cNvPr>
              <p:cNvSpPr/>
              <p:nvPr/>
            </p:nvSpPr>
            <p:spPr>
              <a:xfrm>
                <a:off x="4444329" y="4371975"/>
                <a:ext cx="4455443" cy="790575"/>
              </a:xfrm>
              <a:prstGeom prst="roundRect">
                <a:avLst>
                  <a:gd name="adj" fmla="val 17880"/>
                </a:avLst>
              </a:prstGeom>
              <a:solidFill>
                <a:schemeClr val="tx1">
                  <a:lumMod val="65000"/>
                  <a:lumOff val="35000"/>
                  <a:alpha val="67000"/>
                </a:schemeClr>
              </a:solidFill>
              <a:ln/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32" name="CaixaDeTexto 31">
                <a:extLst>
                  <a:ext uri="{FF2B5EF4-FFF2-40B4-BE49-F238E27FC236}">
                    <a16:creationId xmlns:a16="http://schemas.microsoft.com/office/drawing/2014/main" id="{8709E29D-A47B-A1B7-F784-37F4412979D2}"/>
                  </a:ext>
                </a:extLst>
              </p:cNvPr>
              <p:cNvSpPr txBox="1"/>
              <p:nvPr/>
            </p:nvSpPr>
            <p:spPr>
              <a:xfrm>
                <a:off x="5327085" y="4491749"/>
                <a:ext cx="351499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pt-BR" sz="1400" b="1" dirty="0">
                    <a:solidFill>
                      <a:schemeClr val="bg1"/>
                    </a:solidFill>
                  </a:rPr>
                  <a:t>Mineração</a:t>
                </a:r>
              </a:p>
              <a:p>
                <a:pPr algn="just"/>
                <a:r>
                  <a:rPr lang="pt-BR" sz="1400" dirty="0">
                    <a:solidFill>
                      <a:schemeClr val="bg1"/>
                    </a:solidFill>
                  </a:rPr>
                  <a:t>Transforma os recursos.</a:t>
                </a:r>
              </a:p>
            </p:txBody>
          </p:sp>
        </p:grpSp>
        <p:pic>
          <p:nvPicPr>
            <p:cNvPr id="43" name="Imagem 42">
              <a:extLst>
                <a:ext uri="{FF2B5EF4-FFF2-40B4-BE49-F238E27FC236}">
                  <a16:creationId xmlns:a16="http://schemas.microsoft.com/office/drawing/2014/main" id="{A0049673-AEC2-17ED-10A7-6D43C50F1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4374" t="25695" r="15000" b="25475"/>
            <a:stretch>
              <a:fillRect/>
            </a:stretch>
          </p:blipFill>
          <p:spPr>
            <a:xfrm>
              <a:off x="767169" y="2393642"/>
              <a:ext cx="581025" cy="602583"/>
            </a:xfrm>
            <a:prstGeom prst="rect">
              <a:avLst/>
            </a:prstGeom>
          </p:spPr>
        </p:pic>
      </p:grpSp>
      <p:grpSp>
        <p:nvGrpSpPr>
          <p:cNvPr id="51" name="Agrupar 50">
            <a:extLst>
              <a:ext uri="{FF2B5EF4-FFF2-40B4-BE49-F238E27FC236}">
                <a16:creationId xmlns:a16="http://schemas.microsoft.com/office/drawing/2014/main" id="{CF120C46-A32A-A867-C414-1D8357618E1D}"/>
              </a:ext>
            </a:extLst>
          </p:cNvPr>
          <p:cNvGrpSpPr/>
          <p:nvPr/>
        </p:nvGrpSpPr>
        <p:grpSpPr>
          <a:xfrm>
            <a:off x="950373" y="5676171"/>
            <a:ext cx="4097834" cy="790575"/>
            <a:chOff x="591190" y="3892266"/>
            <a:chExt cx="4097834" cy="790575"/>
          </a:xfrm>
        </p:grpSpPr>
        <p:grpSp>
          <p:nvGrpSpPr>
            <p:cNvPr id="38" name="Agrupar 37">
              <a:extLst>
                <a:ext uri="{FF2B5EF4-FFF2-40B4-BE49-F238E27FC236}">
                  <a16:creationId xmlns:a16="http://schemas.microsoft.com/office/drawing/2014/main" id="{F70BD340-1176-9F41-46FD-FEBC387C3429}"/>
                </a:ext>
              </a:extLst>
            </p:cNvPr>
            <p:cNvGrpSpPr/>
            <p:nvPr/>
          </p:nvGrpSpPr>
          <p:grpSpPr>
            <a:xfrm>
              <a:off x="591190" y="3892266"/>
              <a:ext cx="4097834" cy="790575"/>
              <a:chOff x="4444329" y="4371975"/>
              <a:chExt cx="4455443" cy="790575"/>
            </a:xfrm>
          </p:grpSpPr>
          <p:sp>
            <p:nvSpPr>
              <p:cNvPr id="39" name="Shape 2">
                <a:extLst>
                  <a:ext uri="{FF2B5EF4-FFF2-40B4-BE49-F238E27FC236}">
                    <a16:creationId xmlns:a16="http://schemas.microsoft.com/office/drawing/2014/main" id="{B80133E8-7BC1-A372-3825-575291302DED}"/>
                  </a:ext>
                </a:extLst>
              </p:cNvPr>
              <p:cNvSpPr/>
              <p:nvPr/>
            </p:nvSpPr>
            <p:spPr>
              <a:xfrm>
                <a:off x="4444329" y="4371975"/>
                <a:ext cx="4455443" cy="790575"/>
              </a:xfrm>
              <a:prstGeom prst="roundRect">
                <a:avLst>
                  <a:gd name="adj" fmla="val 17880"/>
                </a:avLst>
              </a:prstGeom>
              <a:solidFill>
                <a:schemeClr val="tx1">
                  <a:lumMod val="85000"/>
                  <a:lumOff val="15000"/>
                  <a:alpha val="59000"/>
                </a:schemeClr>
              </a:solidFill>
              <a:ln/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40" name="CaixaDeTexto 39">
                <a:extLst>
                  <a:ext uri="{FF2B5EF4-FFF2-40B4-BE49-F238E27FC236}">
                    <a16:creationId xmlns:a16="http://schemas.microsoft.com/office/drawing/2014/main" id="{59DAFBF6-C3F4-F6F5-0B43-3C98B037CE59}"/>
                  </a:ext>
                </a:extLst>
              </p:cNvPr>
              <p:cNvSpPr txBox="1"/>
              <p:nvPr/>
            </p:nvSpPr>
            <p:spPr>
              <a:xfrm>
                <a:off x="5305409" y="4439893"/>
                <a:ext cx="351499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pt-BR" sz="1400" b="1" dirty="0">
                    <a:solidFill>
                      <a:schemeClr val="bg1"/>
                    </a:solidFill>
                  </a:rPr>
                  <a:t>Cidades Inteligentes</a:t>
                </a:r>
              </a:p>
              <a:p>
                <a:pPr algn="just"/>
                <a:r>
                  <a:rPr lang="pt-BR" sz="1400" dirty="0">
                    <a:solidFill>
                      <a:schemeClr val="bg1"/>
                    </a:solidFill>
                  </a:rPr>
                  <a:t>Transformam qualidade de vida.</a:t>
                </a:r>
              </a:p>
            </p:txBody>
          </p:sp>
        </p:grpSp>
        <p:pic>
          <p:nvPicPr>
            <p:cNvPr id="45" name="Imagem 44">
              <a:extLst>
                <a:ext uri="{FF2B5EF4-FFF2-40B4-BE49-F238E27FC236}">
                  <a16:creationId xmlns:a16="http://schemas.microsoft.com/office/drawing/2014/main" id="{F5EFE2FD-D297-F350-FFF1-40B9FEF16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5016" t="56624" r="10400" b="23428"/>
            <a:stretch>
              <a:fillRect/>
            </a:stretch>
          </p:blipFill>
          <p:spPr>
            <a:xfrm>
              <a:off x="686206" y="3944186"/>
              <a:ext cx="742950" cy="642824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8" name="Agrupar 47">
            <a:extLst>
              <a:ext uri="{FF2B5EF4-FFF2-40B4-BE49-F238E27FC236}">
                <a16:creationId xmlns:a16="http://schemas.microsoft.com/office/drawing/2014/main" id="{E489A44F-ED88-E514-52BC-00CB27223E32}"/>
              </a:ext>
            </a:extLst>
          </p:cNvPr>
          <p:cNvGrpSpPr/>
          <p:nvPr/>
        </p:nvGrpSpPr>
        <p:grpSpPr>
          <a:xfrm>
            <a:off x="995907" y="2746150"/>
            <a:ext cx="4097834" cy="790575"/>
            <a:chOff x="575541" y="1433883"/>
            <a:chExt cx="4097834" cy="790575"/>
          </a:xfrm>
        </p:grpSpPr>
        <p:grpSp>
          <p:nvGrpSpPr>
            <p:cNvPr id="26" name="Agrupar 25">
              <a:extLst>
                <a:ext uri="{FF2B5EF4-FFF2-40B4-BE49-F238E27FC236}">
                  <a16:creationId xmlns:a16="http://schemas.microsoft.com/office/drawing/2014/main" id="{96AB8993-D98C-C78A-6127-6803098F188A}"/>
                </a:ext>
              </a:extLst>
            </p:cNvPr>
            <p:cNvGrpSpPr/>
            <p:nvPr/>
          </p:nvGrpSpPr>
          <p:grpSpPr>
            <a:xfrm>
              <a:off x="575541" y="1433883"/>
              <a:ext cx="4097834" cy="790575"/>
              <a:chOff x="4444329" y="4371975"/>
              <a:chExt cx="4455443" cy="790575"/>
            </a:xfrm>
          </p:grpSpPr>
          <p:sp>
            <p:nvSpPr>
              <p:cNvPr id="27" name="Shape 2">
                <a:extLst>
                  <a:ext uri="{FF2B5EF4-FFF2-40B4-BE49-F238E27FC236}">
                    <a16:creationId xmlns:a16="http://schemas.microsoft.com/office/drawing/2014/main" id="{F08D7CB3-A40D-3764-38BE-A9685BE0FC0E}"/>
                  </a:ext>
                </a:extLst>
              </p:cNvPr>
              <p:cNvSpPr/>
              <p:nvPr/>
            </p:nvSpPr>
            <p:spPr>
              <a:xfrm>
                <a:off x="4444329" y="4371975"/>
                <a:ext cx="4455443" cy="790575"/>
              </a:xfrm>
              <a:prstGeom prst="roundRect">
                <a:avLst>
                  <a:gd name="adj" fmla="val 17880"/>
                </a:avLst>
              </a:prstGeom>
              <a:solidFill>
                <a:schemeClr val="tx1">
                  <a:lumMod val="65000"/>
                  <a:lumOff val="35000"/>
                  <a:alpha val="85000"/>
                </a:schemeClr>
              </a:solidFill>
              <a:ln/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28" name="CaixaDeTexto 27">
                <a:extLst>
                  <a:ext uri="{FF2B5EF4-FFF2-40B4-BE49-F238E27FC236}">
                    <a16:creationId xmlns:a16="http://schemas.microsoft.com/office/drawing/2014/main" id="{E43607DB-CC00-64D3-5F56-843F410BD32A}"/>
                  </a:ext>
                </a:extLst>
              </p:cNvPr>
              <p:cNvSpPr txBox="1"/>
              <p:nvPr/>
            </p:nvSpPr>
            <p:spPr>
              <a:xfrm>
                <a:off x="5288324" y="4505652"/>
                <a:ext cx="351499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pt-BR" sz="1400" b="1" dirty="0">
                    <a:solidFill>
                      <a:schemeClr val="bg1"/>
                    </a:solidFill>
                  </a:rPr>
                  <a:t>Geologia</a:t>
                </a:r>
              </a:p>
              <a:p>
                <a:pPr algn="just"/>
                <a:r>
                  <a:rPr lang="pt-BR" sz="1400" dirty="0">
                    <a:solidFill>
                      <a:schemeClr val="bg1"/>
                    </a:solidFill>
                  </a:rPr>
                  <a:t>Fornece recursos.</a:t>
                </a:r>
              </a:p>
            </p:txBody>
          </p:sp>
        </p:grpSp>
        <p:pic>
          <p:nvPicPr>
            <p:cNvPr id="46" name="Imagem 45">
              <a:extLst>
                <a:ext uri="{FF2B5EF4-FFF2-40B4-BE49-F238E27FC236}">
                  <a16:creationId xmlns:a16="http://schemas.microsoft.com/office/drawing/2014/main" id="{A674B098-1078-A61A-C7CE-32B621A85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9583" t="17558" r="57515" b="62298"/>
            <a:stretch>
              <a:fillRect/>
            </a:stretch>
          </p:blipFill>
          <p:spPr>
            <a:xfrm>
              <a:off x="650902" y="1466675"/>
              <a:ext cx="754912" cy="69331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50" name="Agrupar 49">
            <a:extLst>
              <a:ext uri="{FF2B5EF4-FFF2-40B4-BE49-F238E27FC236}">
                <a16:creationId xmlns:a16="http://schemas.microsoft.com/office/drawing/2014/main" id="{D33C9735-EC01-D8FB-0B69-F2B8DB1936BD}"/>
              </a:ext>
            </a:extLst>
          </p:cNvPr>
          <p:cNvGrpSpPr/>
          <p:nvPr/>
        </p:nvGrpSpPr>
        <p:grpSpPr>
          <a:xfrm>
            <a:off x="995907" y="4699498"/>
            <a:ext cx="4097834" cy="790575"/>
            <a:chOff x="586383" y="3109669"/>
            <a:chExt cx="4097834" cy="790575"/>
          </a:xfrm>
        </p:grpSpPr>
        <p:grpSp>
          <p:nvGrpSpPr>
            <p:cNvPr id="34" name="Agrupar 33">
              <a:extLst>
                <a:ext uri="{FF2B5EF4-FFF2-40B4-BE49-F238E27FC236}">
                  <a16:creationId xmlns:a16="http://schemas.microsoft.com/office/drawing/2014/main" id="{56F4B598-68F1-FA82-7246-CA2244375076}"/>
                </a:ext>
              </a:extLst>
            </p:cNvPr>
            <p:cNvGrpSpPr/>
            <p:nvPr/>
          </p:nvGrpSpPr>
          <p:grpSpPr>
            <a:xfrm>
              <a:off x="586383" y="3109669"/>
              <a:ext cx="4097834" cy="790575"/>
              <a:chOff x="4444329" y="4371975"/>
              <a:chExt cx="4455443" cy="790575"/>
            </a:xfrm>
          </p:grpSpPr>
          <p:sp>
            <p:nvSpPr>
              <p:cNvPr id="35" name="Shape 2">
                <a:extLst>
                  <a:ext uri="{FF2B5EF4-FFF2-40B4-BE49-F238E27FC236}">
                    <a16:creationId xmlns:a16="http://schemas.microsoft.com/office/drawing/2014/main" id="{7C4AAAF4-26B0-A32C-3C7C-B550BB61A0CA}"/>
                  </a:ext>
                </a:extLst>
              </p:cNvPr>
              <p:cNvSpPr/>
              <p:nvPr/>
            </p:nvSpPr>
            <p:spPr>
              <a:xfrm>
                <a:off x="4444329" y="4371975"/>
                <a:ext cx="4455443" cy="790575"/>
              </a:xfrm>
              <a:prstGeom prst="roundRect">
                <a:avLst>
                  <a:gd name="adj" fmla="val 17880"/>
                </a:avLst>
              </a:prstGeom>
              <a:solidFill>
                <a:schemeClr val="bg1">
                  <a:lumMod val="65000"/>
                </a:schemeClr>
              </a:solidFill>
              <a:ln/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36" name="CaixaDeTexto 35">
                <a:extLst>
                  <a:ext uri="{FF2B5EF4-FFF2-40B4-BE49-F238E27FC236}">
                    <a16:creationId xmlns:a16="http://schemas.microsoft.com/office/drawing/2014/main" id="{50454660-ECBB-1FF0-ACEF-9CDA95A82E71}"/>
                  </a:ext>
                </a:extLst>
              </p:cNvPr>
              <p:cNvSpPr txBox="1"/>
              <p:nvPr/>
            </p:nvSpPr>
            <p:spPr>
              <a:xfrm>
                <a:off x="5335270" y="4479692"/>
                <a:ext cx="351499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pt-BR" sz="1400" b="1" dirty="0">
                    <a:solidFill>
                      <a:schemeClr val="bg1"/>
                    </a:solidFill>
                  </a:rPr>
                  <a:t>Inovação</a:t>
                </a:r>
              </a:p>
              <a:p>
                <a:pPr algn="just"/>
                <a:r>
                  <a:rPr lang="pt-BR" sz="1400" dirty="0">
                    <a:solidFill>
                      <a:schemeClr val="bg1"/>
                    </a:solidFill>
                  </a:rPr>
                  <a:t>Converte em desenvolvimento.</a:t>
                </a:r>
              </a:p>
            </p:txBody>
          </p:sp>
        </p:grpSp>
        <p:pic>
          <p:nvPicPr>
            <p:cNvPr id="47" name="Imagem 46">
              <a:extLst>
                <a:ext uri="{FF2B5EF4-FFF2-40B4-BE49-F238E27FC236}">
                  <a16:creationId xmlns:a16="http://schemas.microsoft.com/office/drawing/2014/main" id="{04E87D0A-0C5C-21EB-242F-C80D9906D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6593" t="56624" r="61233" b="23428"/>
            <a:stretch>
              <a:fillRect/>
            </a:stretch>
          </p:blipFill>
          <p:spPr>
            <a:xfrm>
              <a:off x="812993" y="3154413"/>
              <a:ext cx="520765" cy="702784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54" name="Imagem 53">
            <a:extLst>
              <a:ext uri="{FF2B5EF4-FFF2-40B4-BE49-F238E27FC236}">
                <a16:creationId xmlns:a16="http://schemas.microsoft.com/office/drawing/2014/main" id="{6CCE061E-46D3-5764-D387-25B714F5099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12" t="1041" r="2112"/>
          <a:stretch>
            <a:fillRect/>
          </a:stretch>
        </p:blipFill>
        <p:spPr>
          <a:xfrm>
            <a:off x="5943600" y="0"/>
            <a:ext cx="32004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07797AF-17B3-1418-55E6-2A0B490993CC}"/>
              </a:ext>
            </a:extLst>
          </p:cNvPr>
          <p:cNvSpPr txBox="1"/>
          <p:nvPr/>
        </p:nvSpPr>
        <p:spPr>
          <a:xfrm>
            <a:off x="602096" y="215804"/>
            <a:ext cx="4885456" cy="956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4000"/>
              </a:lnSpc>
            </a:pPr>
            <a:r>
              <a:rPr lang="en-US" sz="2750" dirty="0">
                <a:solidFill>
                  <a:srgbClr val="2C3F42"/>
                </a:solidFill>
                <a:latin typeface="Bitter Medium" pitchFamily="34" charset="0"/>
              </a:rPr>
              <a:t>O Futuro: Cidades Mineradoras Inteligentes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045E2-5C94-25E8-83D7-D893925A4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14">
            <a:extLst>
              <a:ext uri="{FF2B5EF4-FFF2-40B4-BE49-F238E27FC236}">
                <a16:creationId xmlns:a16="http://schemas.microsoft.com/office/drawing/2014/main" id="{E58377BF-558A-924F-F1FC-374E3281C1E3}"/>
              </a:ext>
            </a:extLst>
          </p:cNvPr>
          <p:cNvSpPr/>
          <p:nvPr/>
        </p:nvSpPr>
        <p:spPr>
          <a:xfrm>
            <a:off x="559891" y="549682"/>
            <a:ext cx="8024217" cy="6772"/>
          </a:xfrm>
          <a:prstGeom prst="rect">
            <a:avLst/>
          </a:prstGeom>
          <a:solidFill>
            <a:srgbClr val="2B2E3C">
              <a:alpha val="50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4" name="Shape 2">
            <a:extLst>
              <a:ext uri="{FF2B5EF4-FFF2-40B4-BE49-F238E27FC236}">
                <a16:creationId xmlns:a16="http://schemas.microsoft.com/office/drawing/2014/main" id="{E776623C-F68C-DE73-C18C-0ACD3D1466DC}"/>
              </a:ext>
            </a:extLst>
          </p:cNvPr>
          <p:cNvSpPr/>
          <p:nvPr/>
        </p:nvSpPr>
        <p:spPr>
          <a:xfrm>
            <a:off x="4218054" y="-83950"/>
            <a:ext cx="5003523" cy="250131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  <a:alpha val="45000"/>
            </a:schemeClr>
          </a:solidFill>
          <a:ln/>
        </p:spPr>
        <p:txBody>
          <a:bodyPr/>
          <a:lstStyle/>
          <a:p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0E495B0-4A78-E0A3-7170-DEEF372591FE}"/>
              </a:ext>
            </a:extLst>
          </p:cNvPr>
          <p:cNvSpPr txBox="1"/>
          <p:nvPr/>
        </p:nvSpPr>
        <p:spPr>
          <a:xfrm>
            <a:off x="695325" y="1287387"/>
            <a:ext cx="7888782" cy="461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4000"/>
              </a:lnSpc>
            </a:pPr>
            <a:r>
              <a:rPr lang="en-US" dirty="0"/>
              <a:t>"</a:t>
            </a:r>
            <a:r>
              <a:rPr lang="en-US" sz="2400" dirty="0" err="1">
                <a:solidFill>
                  <a:srgbClr val="2C3F42"/>
                </a:solidFill>
                <a:latin typeface="Bitter Medium" pitchFamily="34" charset="0"/>
              </a:rPr>
              <a:t>Existe</a:t>
            </a:r>
            <a:r>
              <a:rPr lang="en-US" sz="2400" dirty="0">
                <a:solidFill>
                  <a:srgbClr val="2C3F42"/>
                </a:solidFill>
                <a:latin typeface="Bitter Medium" pitchFamily="34" charset="0"/>
              </a:rPr>
              <a:t> </a:t>
            </a:r>
            <a:r>
              <a:rPr lang="en-US" sz="2400" dirty="0" err="1">
                <a:solidFill>
                  <a:srgbClr val="2C3F42"/>
                </a:solidFill>
                <a:latin typeface="Bitter Medium" pitchFamily="34" charset="0"/>
              </a:rPr>
              <a:t>cidade</a:t>
            </a:r>
            <a:r>
              <a:rPr lang="en-US" sz="2400" dirty="0">
                <a:solidFill>
                  <a:srgbClr val="2C3F42"/>
                </a:solidFill>
                <a:latin typeface="Bitter Medium" pitchFamily="34" charset="0"/>
              </a:rPr>
              <a:t> </a:t>
            </a:r>
            <a:r>
              <a:rPr lang="en-US" sz="2400" dirty="0" err="1">
                <a:solidFill>
                  <a:srgbClr val="2C3F42"/>
                </a:solidFill>
                <a:latin typeface="Bitter Medium" pitchFamily="34" charset="0"/>
              </a:rPr>
              <a:t>inteligente</a:t>
            </a:r>
            <a:r>
              <a:rPr lang="en-US" sz="2400" dirty="0">
                <a:solidFill>
                  <a:srgbClr val="2C3F42"/>
                </a:solidFill>
                <a:latin typeface="Bitter Medium" pitchFamily="34" charset="0"/>
              </a:rPr>
              <a:t> </a:t>
            </a:r>
            <a:r>
              <a:rPr lang="en-US" sz="2400" dirty="0" err="1">
                <a:solidFill>
                  <a:srgbClr val="2C3F42"/>
                </a:solidFill>
                <a:latin typeface="Bitter Medium" pitchFamily="34" charset="0"/>
              </a:rPr>
              <a:t>sem</a:t>
            </a:r>
            <a:r>
              <a:rPr lang="en-US" sz="2400" dirty="0">
                <a:solidFill>
                  <a:srgbClr val="2C3F42"/>
                </a:solidFill>
                <a:latin typeface="Bitter Medium" pitchFamily="34" charset="0"/>
              </a:rPr>
              <a:t> </a:t>
            </a:r>
            <a:r>
              <a:rPr lang="en-US" sz="2400" dirty="0" err="1">
                <a:solidFill>
                  <a:srgbClr val="2C3F42"/>
                </a:solidFill>
                <a:latin typeface="Bitter Medium" pitchFamily="34" charset="0"/>
              </a:rPr>
              <a:t>mineração</a:t>
            </a:r>
            <a:r>
              <a:rPr lang="en-US" sz="2400" dirty="0">
                <a:solidFill>
                  <a:srgbClr val="2C3F42"/>
                </a:solidFill>
                <a:latin typeface="Bitter Medium" pitchFamily="34" charset="0"/>
              </a:rPr>
              <a:t>?"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9659E65-183B-FBD4-602A-79A429C8B305}"/>
              </a:ext>
            </a:extLst>
          </p:cNvPr>
          <p:cNvSpPr txBox="1"/>
          <p:nvPr/>
        </p:nvSpPr>
        <p:spPr>
          <a:xfrm>
            <a:off x="992683" y="2536691"/>
            <a:ext cx="7591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/>
              <a:t>"O futuro das cidades não será construído apenas com algoritmos e sensores. Será construído com </a:t>
            </a:r>
            <a:r>
              <a:rPr lang="pt-BR" b="1" dirty="0"/>
              <a:t>visão estratégica, sustentabilidade</a:t>
            </a:r>
            <a:r>
              <a:rPr lang="pt-BR" dirty="0"/>
              <a:t> e a capacidade de transformar riqueza mineral em inteligência urbana.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B914C1-BB0C-E3AB-E6F3-4F6FC64AD373}"/>
              </a:ext>
            </a:extLst>
          </p:cNvPr>
          <p:cNvSpPr txBox="1"/>
          <p:nvPr/>
        </p:nvSpPr>
        <p:spPr>
          <a:xfrm>
            <a:off x="2336224" y="4442744"/>
            <a:ext cx="3914775" cy="922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4000"/>
              </a:lnSpc>
            </a:pPr>
            <a:r>
              <a:rPr lang="en-US" sz="1750" dirty="0" err="1">
                <a:solidFill>
                  <a:srgbClr val="2C3F42"/>
                </a:solidFill>
                <a:latin typeface="Bitter Medium" pitchFamily="34" charset="0"/>
              </a:rPr>
              <a:t>Obrigado</a:t>
            </a:r>
            <a:r>
              <a:rPr lang="en-US" sz="1750" dirty="0">
                <a:solidFill>
                  <a:srgbClr val="2C3F42"/>
                </a:solidFill>
                <a:latin typeface="Bitter Medium" pitchFamily="34" charset="0"/>
              </a:rPr>
              <a:t>!</a:t>
            </a:r>
          </a:p>
          <a:p>
            <a:pPr algn="ctr">
              <a:lnSpc>
                <a:spcPct val="104000"/>
              </a:lnSpc>
            </a:pPr>
            <a:endParaRPr lang="en-US" sz="1750" dirty="0">
              <a:solidFill>
                <a:srgbClr val="2C3F42"/>
              </a:solidFill>
              <a:latin typeface="Bitter Medium" pitchFamily="34" charset="0"/>
            </a:endParaRPr>
          </a:p>
          <a:p>
            <a:pPr algn="ctr">
              <a:lnSpc>
                <a:spcPct val="104000"/>
              </a:lnSpc>
            </a:pPr>
            <a:r>
              <a:rPr lang="en-US" sz="1750" dirty="0">
                <a:solidFill>
                  <a:srgbClr val="2C3F42"/>
                </a:solidFill>
                <a:latin typeface="Bitter Medium" pitchFamily="34" charset="0"/>
                <a:hlinkClick r:id="rId3"/>
              </a:rPr>
              <a:t>arnaldo.almeida@anm.gov.br</a:t>
            </a:r>
            <a:endParaRPr lang="en-US" sz="1750" dirty="0">
              <a:solidFill>
                <a:srgbClr val="2C3F42"/>
              </a:solidFill>
              <a:latin typeface="Bitter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910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19993" y="573286"/>
            <a:ext cx="5375300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pt-BR" sz="27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O Conceito de Cidade Inteligente</a:t>
            </a:r>
          </a:p>
        </p:txBody>
      </p:sp>
      <p:sp>
        <p:nvSpPr>
          <p:cNvPr id="3" name="Text 1"/>
          <p:cNvSpPr/>
          <p:nvPr/>
        </p:nvSpPr>
        <p:spPr>
          <a:xfrm>
            <a:off x="944984" y="2000045"/>
            <a:ext cx="2828032" cy="123386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pt-BR" sz="14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 objetivo não é apenas digitalizar cidades, mas torná-las mais </a:t>
            </a:r>
            <a:r>
              <a:rPr lang="pt-BR" sz="140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resilientes, eficientes e sustentáveis</a:t>
            </a:r>
            <a:r>
              <a:rPr lang="en-US" sz="14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400" dirty="0"/>
          </a:p>
        </p:txBody>
      </p:sp>
      <p:pic>
        <p:nvPicPr>
          <p:cNvPr id="29" name="Image 0" descr="preencoded.png">
            <a:extLst>
              <a:ext uri="{FF2B5EF4-FFF2-40B4-BE49-F238E27FC236}">
                <a16:creationId xmlns:a16="http://schemas.microsoft.com/office/drawing/2014/main" id="{7928B3B8-6FE5-38FA-03BB-883CBF2E0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738" y="1254993"/>
            <a:ext cx="4882753" cy="2766864"/>
          </a:xfrm>
          <a:prstGeom prst="rect">
            <a:avLst/>
          </a:prstGeom>
        </p:spPr>
      </p:pic>
      <p:grpSp>
        <p:nvGrpSpPr>
          <p:cNvPr id="62" name="Agrupar 61">
            <a:extLst>
              <a:ext uri="{FF2B5EF4-FFF2-40B4-BE49-F238E27FC236}">
                <a16:creationId xmlns:a16="http://schemas.microsoft.com/office/drawing/2014/main" id="{DC566EC4-B6AE-0D89-5F7F-9D63F12020CE}"/>
              </a:ext>
            </a:extLst>
          </p:cNvPr>
          <p:cNvGrpSpPr/>
          <p:nvPr/>
        </p:nvGrpSpPr>
        <p:grpSpPr>
          <a:xfrm>
            <a:off x="722835" y="4317084"/>
            <a:ext cx="1755198" cy="1990632"/>
            <a:chOff x="342941" y="3724369"/>
            <a:chExt cx="1755198" cy="1990632"/>
          </a:xfrm>
        </p:grpSpPr>
        <p:sp useBgFill="1">
          <p:nvSpPr>
            <p:cNvPr id="44" name="Fluxograma: Terminação 43">
              <a:extLst>
                <a:ext uri="{FF2B5EF4-FFF2-40B4-BE49-F238E27FC236}">
                  <a16:creationId xmlns:a16="http://schemas.microsoft.com/office/drawing/2014/main" id="{4BBC6FD9-A5FD-DBCF-7E94-48A97CB9BB25}"/>
                </a:ext>
              </a:extLst>
            </p:cNvPr>
            <p:cNvSpPr/>
            <p:nvPr/>
          </p:nvSpPr>
          <p:spPr>
            <a:xfrm>
              <a:off x="342941" y="3724369"/>
              <a:ext cx="1755198" cy="1990632"/>
            </a:xfrm>
            <a:prstGeom prst="flowChartTerminator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CaixaDeTexto 46">
              <a:extLst>
                <a:ext uri="{FF2B5EF4-FFF2-40B4-BE49-F238E27FC236}">
                  <a16:creationId xmlns:a16="http://schemas.microsoft.com/office/drawing/2014/main" id="{1EF3B9FB-3DE6-92F0-1D6F-40A2076718D0}"/>
                </a:ext>
              </a:extLst>
            </p:cNvPr>
            <p:cNvSpPr txBox="1"/>
            <p:nvPr/>
          </p:nvSpPr>
          <p:spPr>
            <a:xfrm>
              <a:off x="416541" y="4502109"/>
              <a:ext cx="160799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Infraestrutura</a:t>
              </a:r>
            </a:p>
            <a:p>
              <a:pPr algn="ctr"/>
              <a:r>
                <a:rPr lang="pt-BR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digital integrada</a:t>
              </a:r>
            </a:p>
          </p:txBody>
        </p:sp>
        <p:sp>
          <p:nvSpPr>
            <p:cNvPr id="61" name="CaixaDeTexto 60">
              <a:extLst>
                <a:ext uri="{FF2B5EF4-FFF2-40B4-BE49-F238E27FC236}">
                  <a16:creationId xmlns:a16="http://schemas.microsoft.com/office/drawing/2014/main" id="{6E674360-19C5-D850-6FFA-633820A04DA2}"/>
                </a:ext>
              </a:extLst>
            </p:cNvPr>
            <p:cNvSpPr txBox="1"/>
            <p:nvPr/>
          </p:nvSpPr>
          <p:spPr>
            <a:xfrm>
              <a:off x="514349" y="4020298"/>
              <a:ext cx="13906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Tecnologia</a:t>
              </a:r>
            </a:p>
          </p:txBody>
        </p:sp>
      </p:grpSp>
      <p:grpSp>
        <p:nvGrpSpPr>
          <p:cNvPr id="63" name="Agrupar 62">
            <a:extLst>
              <a:ext uri="{FF2B5EF4-FFF2-40B4-BE49-F238E27FC236}">
                <a16:creationId xmlns:a16="http://schemas.microsoft.com/office/drawing/2014/main" id="{EAA0D1DA-897D-19B7-9351-5D6F83266788}"/>
              </a:ext>
            </a:extLst>
          </p:cNvPr>
          <p:cNvGrpSpPr/>
          <p:nvPr/>
        </p:nvGrpSpPr>
        <p:grpSpPr>
          <a:xfrm>
            <a:off x="2757032" y="4317084"/>
            <a:ext cx="1755198" cy="1990632"/>
            <a:chOff x="342941" y="3724369"/>
            <a:chExt cx="1755198" cy="1990632"/>
          </a:xfrm>
        </p:grpSpPr>
        <p:sp useBgFill="1">
          <p:nvSpPr>
            <p:cNvPr id="64" name="Fluxograma: Terminação 63">
              <a:extLst>
                <a:ext uri="{FF2B5EF4-FFF2-40B4-BE49-F238E27FC236}">
                  <a16:creationId xmlns:a16="http://schemas.microsoft.com/office/drawing/2014/main" id="{86BFD42F-12E8-B84F-7497-5AF77767C307}"/>
                </a:ext>
              </a:extLst>
            </p:cNvPr>
            <p:cNvSpPr/>
            <p:nvPr/>
          </p:nvSpPr>
          <p:spPr>
            <a:xfrm>
              <a:off x="342941" y="3724369"/>
              <a:ext cx="1755198" cy="1990632"/>
            </a:xfrm>
            <a:prstGeom prst="flowChartTerminator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5" name="CaixaDeTexto 64">
              <a:extLst>
                <a:ext uri="{FF2B5EF4-FFF2-40B4-BE49-F238E27FC236}">
                  <a16:creationId xmlns:a16="http://schemas.microsoft.com/office/drawing/2014/main" id="{B405A907-D758-F995-1B75-4B0D5B5C0211}"/>
                </a:ext>
              </a:extLst>
            </p:cNvPr>
            <p:cNvSpPr txBox="1"/>
            <p:nvPr/>
          </p:nvSpPr>
          <p:spPr>
            <a:xfrm>
              <a:off x="416541" y="4502109"/>
              <a:ext cx="160799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Uso responsável dos recursos</a:t>
              </a:r>
            </a:p>
          </p:txBody>
        </p:sp>
        <p:sp>
          <p:nvSpPr>
            <p:cNvPr id="66" name="CaixaDeTexto 65">
              <a:extLst>
                <a:ext uri="{FF2B5EF4-FFF2-40B4-BE49-F238E27FC236}">
                  <a16:creationId xmlns:a16="http://schemas.microsoft.com/office/drawing/2014/main" id="{5F558389-DAFE-5BBB-48BD-66EF59BFE7E2}"/>
                </a:ext>
              </a:extLst>
            </p:cNvPr>
            <p:cNvSpPr txBox="1"/>
            <p:nvPr/>
          </p:nvSpPr>
          <p:spPr>
            <a:xfrm>
              <a:off x="356771" y="4046718"/>
              <a:ext cx="17413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Sustentabilidade</a:t>
              </a:r>
            </a:p>
          </p:txBody>
        </p:sp>
      </p:grpSp>
      <p:grpSp>
        <p:nvGrpSpPr>
          <p:cNvPr id="67" name="Agrupar 66">
            <a:extLst>
              <a:ext uri="{FF2B5EF4-FFF2-40B4-BE49-F238E27FC236}">
                <a16:creationId xmlns:a16="http://schemas.microsoft.com/office/drawing/2014/main" id="{226F502D-46FA-FD34-35DA-E78DA31C7BDA}"/>
              </a:ext>
            </a:extLst>
          </p:cNvPr>
          <p:cNvGrpSpPr/>
          <p:nvPr/>
        </p:nvGrpSpPr>
        <p:grpSpPr>
          <a:xfrm>
            <a:off x="4791230" y="4317084"/>
            <a:ext cx="1755198" cy="1990632"/>
            <a:chOff x="342941" y="3724369"/>
            <a:chExt cx="1755198" cy="1990632"/>
          </a:xfrm>
        </p:grpSpPr>
        <p:sp useBgFill="1">
          <p:nvSpPr>
            <p:cNvPr id="68" name="Fluxograma: Terminação 67">
              <a:extLst>
                <a:ext uri="{FF2B5EF4-FFF2-40B4-BE49-F238E27FC236}">
                  <a16:creationId xmlns:a16="http://schemas.microsoft.com/office/drawing/2014/main" id="{932856BF-9F65-64F9-0DA2-BEE56762280B}"/>
                </a:ext>
              </a:extLst>
            </p:cNvPr>
            <p:cNvSpPr/>
            <p:nvPr/>
          </p:nvSpPr>
          <p:spPr>
            <a:xfrm>
              <a:off x="342941" y="3724369"/>
              <a:ext cx="1755198" cy="1990632"/>
            </a:xfrm>
            <a:prstGeom prst="flowChartTerminator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9" name="CaixaDeTexto 68">
              <a:extLst>
                <a:ext uri="{FF2B5EF4-FFF2-40B4-BE49-F238E27FC236}">
                  <a16:creationId xmlns:a16="http://schemas.microsoft.com/office/drawing/2014/main" id="{F60B9C87-861A-9318-592E-9D8B3D299205}"/>
                </a:ext>
              </a:extLst>
            </p:cNvPr>
            <p:cNvSpPr txBox="1"/>
            <p:nvPr/>
          </p:nvSpPr>
          <p:spPr>
            <a:xfrm>
              <a:off x="416541" y="4524072"/>
              <a:ext cx="160799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Decisões baseadas em dados</a:t>
              </a:r>
            </a:p>
          </p:txBody>
        </p:sp>
        <p:sp>
          <p:nvSpPr>
            <p:cNvPr id="70" name="CaixaDeTexto 69">
              <a:extLst>
                <a:ext uri="{FF2B5EF4-FFF2-40B4-BE49-F238E27FC236}">
                  <a16:creationId xmlns:a16="http://schemas.microsoft.com/office/drawing/2014/main" id="{AC771268-A76B-3196-5ACB-0B8BD6343C3F}"/>
                </a:ext>
              </a:extLst>
            </p:cNvPr>
            <p:cNvSpPr txBox="1"/>
            <p:nvPr/>
          </p:nvSpPr>
          <p:spPr>
            <a:xfrm>
              <a:off x="476310" y="4020298"/>
              <a:ext cx="14884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Governança</a:t>
              </a:r>
            </a:p>
          </p:txBody>
        </p:sp>
      </p:grpSp>
      <p:grpSp>
        <p:nvGrpSpPr>
          <p:cNvPr id="71" name="Agrupar 70">
            <a:extLst>
              <a:ext uri="{FF2B5EF4-FFF2-40B4-BE49-F238E27FC236}">
                <a16:creationId xmlns:a16="http://schemas.microsoft.com/office/drawing/2014/main" id="{9F153867-9080-2C74-87A3-1DA9D7E6764B}"/>
              </a:ext>
            </a:extLst>
          </p:cNvPr>
          <p:cNvGrpSpPr/>
          <p:nvPr/>
        </p:nvGrpSpPr>
        <p:grpSpPr>
          <a:xfrm>
            <a:off x="6739567" y="4317084"/>
            <a:ext cx="1755198" cy="1990632"/>
            <a:chOff x="342941" y="3724369"/>
            <a:chExt cx="1755198" cy="1990632"/>
          </a:xfrm>
        </p:grpSpPr>
        <p:sp useBgFill="1">
          <p:nvSpPr>
            <p:cNvPr id="72" name="Fluxograma: Terminação 71">
              <a:extLst>
                <a:ext uri="{FF2B5EF4-FFF2-40B4-BE49-F238E27FC236}">
                  <a16:creationId xmlns:a16="http://schemas.microsoft.com/office/drawing/2014/main" id="{6C74CDEF-C5AE-2578-82BE-912123C9542A}"/>
                </a:ext>
              </a:extLst>
            </p:cNvPr>
            <p:cNvSpPr/>
            <p:nvPr/>
          </p:nvSpPr>
          <p:spPr>
            <a:xfrm>
              <a:off x="342941" y="3724369"/>
              <a:ext cx="1755198" cy="1990632"/>
            </a:xfrm>
            <a:prstGeom prst="flowChartTerminator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3" name="CaixaDeTexto 72">
              <a:extLst>
                <a:ext uri="{FF2B5EF4-FFF2-40B4-BE49-F238E27FC236}">
                  <a16:creationId xmlns:a16="http://schemas.microsoft.com/office/drawing/2014/main" id="{274A30EE-597D-55AF-D6BF-98CF509270C3}"/>
                </a:ext>
              </a:extLst>
            </p:cNvPr>
            <p:cNvSpPr txBox="1"/>
            <p:nvPr/>
          </p:nvSpPr>
          <p:spPr>
            <a:xfrm>
              <a:off x="428802" y="4594793"/>
              <a:ext cx="160799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Serviços eficientes para o cidadão</a:t>
              </a:r>
            </a:p>
          </p:txBody>
        </p:sp>
        <p:sp>
          <p:nvSpPr>
            <p:cNvPr id="74" name="CaixaDeTexto 73">
              <a:extLst>
                <a:ext uri="{FF2B5EF4-FFF2-40B4-BE49-F238E27FC236}">
                  <a16:creationId xmlns:a16="http://schemas.microsoft.com/office/drawing/2014/main" id="{EC2E5C62-4C31-E957-98AC-EA40FF0AC756}"/>
                </a:ext>
              </a:extLst>
            </p:cNvPr>
            <p:cNvSpPr txBox="1"/>
            <p:nvPr/>
          </p:nvSpPr>
          <p:spPr>
            <a:xfrm>
              <a:off x="525214" y="3939297"/>
              <a:ext cx="13906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Qualidade de vida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320990" y="705459"/>
            <a:ext cx="4722763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27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Existe Cidade Inteligente sem Mineração?</a:t>
            </a:r>
            <a:endParaRPr lang="en-US" sz="2750" dirty="0"/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4BC4B254-EF23-225F-B24F-66E134FE27BB}"/>
              </a:ext>
            </a:extLst>
          </p:cNvPr>
          <p:cNvGrpSpPr/>
          <p:nvPr/>
        </p:nvGrpSpPr>
        <p:grpSpPr>
          <a:xfrm>
            <a:off x="4320990" y="1954016"/>
            <a:ext cx="4741813" cy="764530"/>
            <a:chOff x="4274945" y="2347939"/>
            <a:chExt cx="4741813" cy="764530"/>
          </a:xfrm>
        </p:grpSpPr>
        <p:pic>
          <p:nvPicPr>
            <p:cNvPr id="4" name="Image 1" descr="preencoded.png"/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274945" y="2347939"/>
              <a:ext cx="4741813" cy="764530"/>
            </a:xfrm>
            <a:prstGeom prst="rect">
              <a:avLst/>
            </a:prstGeom>
          </p:spPr>
        </p:pic>
        <p:sp>
          <p:nvSpPr>
            <p:cNvPr id="5" name="Text 1"/>
            <p:cNvSpPr/>
            <p:nvPr/>
          </p:nvSpPr>
          <p:spPr>
            <a:xfrm>
              <a:off x="4511953" y="2508747"/>
              <a:ext cx="4343995" cy="44291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normAutofit/>
            </a:bodyPr>
            <a:lstStyle/>
            <a:p>
              <a:pPr marL="0" indent="0" algn="l">
                <a:lnSpc>
                  <a:spcPct val="104000"/>
                </a:lnSpc>
                <a:buNone/>
              </a:pPr>
              <a:r>
                <a:rPr lang="en-US" sz="1350" dirty="0">
                  <a:solidFill>
                    <a:srgbClr val="2B2E3C"/>
                  </a:solidFill>
                  <a:latin typeface="Bitter Medium" pitchFamily="34" charset="0"/>
                  <a:ea typeface="Bitter Medium" pitchFamily="34" charset="-122"/>
                  <a:cs typeface="Bitter Medium" pitchFamily="34" charset="-120"/>
                </a:rPr>
                <a:t>De onde vêm os materiais que tornam uma cidade inteligente possível?</a:t>
              </a:r>
              <a:endParaRPr lang="en-US" sz="1350" dirty="0"/>
            </a:p>
          </p:txBody>
        </p: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22A32C9B-339F-4BD7-92FD-CB9BB2D21971}"/>
              </a:ext>
            </a:extLst>
          </p:cNvPr>
          <p:cNvGrpSpPr/>
          <p:nvPr/>
        </p:nvGrpSpPr>
        <p:grpSpPr>
          <a:xfrm>
            <a:off x="4320990" y="2860304"/>
            <a:ext cx="4741813" cy="764530"/>
            <a:chOff x="4274945" y="3254227"/>
            <a:chExt cx="4741813" cy="764530"/>
          </a:xfrm>
        </p:grpSpPr>
        <p:pic>
          <p:nvPicPr>
            <p:cNvPr id="6" name="Image 2" descr="preencoded.png"/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274945" y="3254227"/>
              <a:ext cx="4741813" cy="764530"/>
            </a:xfrm>
            <a:prstGeom prst="rect">
              <a:avLst/>
            </a:prstGeom>
          </p:spPr>
        </p:pic>
        <p:sp>
          <p:nvSpPr>
            <p:cNvPr id="7" name="Text 2"/>
            <p:cNvSpPr/>
            <p:nvPr/>
          </p:nvSpPr>
          <p:spPr>
            <a:xfrm>
              <a:off x="4511953" y="3415036"/>
              <a:ext cx="4343995" cy="44291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normAutofit/>
            </a:bodyPr>
            <a:lstStyle/>
            <a:p>
              <a:pPr marL="0" indent="0" algn="l">
                <a:lnSpc>
                  <a:spcPct val="104000"/>
                </a:lnSpc>
                <a:buNone/>
              </a:pPr>
              <a:r>
                <a:rPr lang="en-US" sz="1350" dirty="0">
                  <a:solidFill>
                    <a:srgbClr val="2B2E3C"/>
                  </a:solidFill>
                  <a:latin typeface="Bitter Medium" pitchFamily="34" charset="0"/>
                  <a:ea typeface="Bitter Medium" pitchFamily="34" charset="-122"/>
                  <a:cs typeface="Bitter Medium" pitchFamily="34" charset="-120"/>
                </a:rPr>
                <a:t>O que existe antes do sensor? Antes da bateria? Antes da energia renovável?</a:t>
              </a:r>
              <a:endParaRPr lang="en-US" sz="1350" dirty="0"/>
            </a:p>
          </p:txBody>
        </p:sp>
      </p:grpSp>
      <p:sp>
        <p:nvSpPr>
          <p:cNvPr id="8" name="Text 3"/>
          <p:cNvSpPr/>
          <p:nvPr/>
        </p:nvSpPr>
        <p:spPr>
          <a:xfrm>
            <a:off x="4320990" y="4844628"/>
            <a:ext cx="4649721" cy="438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33000"/>
              </a:lnSpc>
              <a:buNone/>
            </a:pPr>
            <a:r>
              <a:rPr lang="en-US" sz="200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Toda inovação começa no subsolo.</a:t>
            </a:r>
            <a:endParaRPr lang="en-US" sz="2000" dirty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984BF30F-121D-8BDD-8E9A-A2E479E70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13318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93" y="605938"/>
            <a:ext cx="8381107" cy="8702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pt-BR" sz="24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Os Minerais por Trás da Transformação Digital:</a:t>
            </a:r>
          </a:p>
          <a:p>
            <a:pPr marL="0" indent="0" algn="l">
              <a:lnSpc>
                <a:spcPct val="104000"/>
              </a:lnSpc>
              <a:buNone/>
            </a:pPr>
            <a:r>
              <a:rPr lang="pt-BR" sz="24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Cada Tecnologia Urbana Depende de Minerais Específicos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1132283" y="6143029"/>
            <a:ext cx="6973492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ct val="104000"/>
              </a:lnSpc>
            </a:pPr>
            <a:r>
              <a:rPr lang="pt-BR" sz="1400" b="1" dirty="0"/>
              <a:t>Não existe transição energética, nem transformação digital, sem mineração</a:t>
            </a:r>
            <a:endParaRPr lang="en-US" sz="1350" b="1" dirty="0"/>
          </a:p>
        </p:txBody>
      </p: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D5FB4C5A-6571-A18E-E01D-EBD29B17D3E9}"/>
              </a:ext>
            </a:extLst>
          </p:cNvPr>
          <p:cNvGrpSpPr/>
          <p:nvPr/>
        </p:nvGrpSpPr>
        <p:grpSpPr>
          <a:xfrm>
            <a:off x="4426223" y="2081138"/>
            <a:ext cx="4597598" cy="3081486"/>
            <a:chOff x="512564" y="2128317"/>
            <a:chExt cx="4597598" cy="3081486"/>
          </a:xfrm>
        </p:grpSpPr>
        <p:sp>
          <p:nvSpPr>
            <p:cNvPr id="4" name="Shape 2"/>
            <p:cNvSpPr/>
            <p:nvPr/>
          </p:nvSpPr>
          <p:spPr>
            <a:xfrm>
              <a:off x="512564" y="2128317"/>
              <a:ext cx="3902869" cy="3081486"/>
            </a:xfrm>
            <a:prstGeom prst="roundRect">
              <a:avLst>
                <a:gd name="adj" fmla="val 1932"/>
              </a:avLst>
            </a:prstGeom>
            <a:noFill/>
            <a:ln w="4763">
              <a:noFill/>
              <a:prstDash val="solid"/>
            </a:ln>
          </p:spPr>
          <p:txBody>
            <a:bodyPr/>
            <a:lstStyle/>
            <a:p>
              <a:endParaRPr lang="pt-BR" sz="1600" dirty="0">
                <a:solidFill>
                  <a:srgbClr val="002060"/>
                </a:solidFill>
              </a:endParaRPr>
            </a:p>
          </p:txBody>
        </p:sp>
        <p:sp>
          <p:nvSpPr>
            <p:cNvPr id="5" name="Shape 3"/>
            <p:cNvSpPr/>
            <p:nvPr/>
          </p:nvSpPr>
          <p:spPr>
            <a:xfrm>
              <a:off x="517326" y="2133079"/>
              <a:ext cx="3893344" cy="406450"/>
            </a:xfrm>
            <a:prstGeom prst="rect">
              <a:avLst/>
            </a:prstGeom>
            <a:solidFill>
              <a:srgbClr val="FFFFFF">
                <a:alpha val="4000"/>
              </a:srgbClr>
            </a:solidFill>
            <a:ln>
              <a:noFill/>
            </a:ln>
          </p:spPr>
          <p:txBody>
            <a:bodyPr/>
            <a:lstStyle/>
            <a:p>
              <a:endParaRPr lang="pt-BR" sz="1600" dirty="0">
                <a:solidFill>
                  <a:srgbClr val="002060"/>
                </a:solidFill>
              </a:endParaRPr>
            </a:p>
          </p:txBody>
        </p:sp>
        <p:sp>
          <p:nvSpPr>
            <p:cNvPr id="6" name="Text 4"/>
            <p:cNvSpPr/>
            <p:nvPr/>
          </p:nvSpPr>
          <p:spPr>
            <a:xfrm>
              <a:off x="659085" y="2222897"/>
              <a:ext cx="1728639" cy="22681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ct val="133000"/>
                </a:lnSpc>
                <a:buNone/>
              </a:pPr>
              <a:r>
                <a:rPr lang="en-US" sz="1600" b="1" dirty="0">
                  <a:solidFill>
                    <a:srgbClr val="002060"/>
                  </a:solidFill>
                  <a:latin typeface="Open Sans" pitchFamily="34" charset="0"/>
                  <a:ea typeface="Open Sans" pitchFamily="34" charset="-122"/>
                  <a:cs typeface="Open Sans" pitchFamily="34" charset="-120"/>
                </a:rPr>
                <a:t>      Mineral</a:t>
              </a:r>
              <a:endParaRPr lang="en-US" sz="1600" dirty="0">
                <a:solidFill>
                  <a:srgbClr val="002060"/>
                </a:solidFill>
              </a:endParaRPr>
            </a:p>
          </p:txBody>
        </p:sp>
        <p:sp>
          <p:nvSpPr>
            <p:cNvPr id="7" name="Text 5"/>
            <p:cNvSpPr/>
            <p:nvPr/>
          </p:nvSpPr>
          <p:spPr>
            <a:xfrm>
              <a:off x="2218804" y="2222897"/>
              <a:ext cx="2507307" cy="22681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ct val="133000"/>
                </a:lnSpc>
                <a:buNone/>
              </a:pPr>
              <a:r>
                <a:rPr lang="en-US" sz="1600" b="1" dirty="0">
                  <a:solidFill>
                    <a:srgbClr val="002060"/>
                  </a:solidFill>
                  <a:latin typeface="Open Sans" pitchFamily="34" charset="0"/>
                  <a:ea typeface="Open Sans" pitchFamily="34" charset="-122"/>
                  <a:cs typeface="Open Sans" pitchFamily="34" charset="-120"/>
                </a:rPr>
                <a:t>           Aplicação  </a:t>
              </a:r>
              <a:endParaRPr lang="en-US" sz="1600" dirty="0">
                <a:solidFill>
                  <a:srgbClr val="002060"/>
                </a:solidFill>
              </a:endParaRPr>
            </a:p>
          </p:txBody>
        </p:sp>
        <p:sp>
          <p:nvSpPr>
            <p:cNvPr id="8" name="Shape 6"/>
            <p:cNvSpPr/>
            <p:nvPr/>
          </p:nvSpPr>
          <p:spPr>
            <a:xfrm>
              <a:off x="517326" y="2539529"/>
              <a:ext cx="3893344" cy="406450"/>
            </a:xfrm>
            <a:prstGeom prst="rect">
              <a:avLst/>
            </a:prstGeom>
            <a:solidFill>
              <a:srgbClr val="000000">
                <a:alpha val="4000"/>
              </a:srgbClr>
            </a:solidFill>
            <a:ln>
              <a:noFill/>
            </a:ln>
          </p:spPr>
          <p:txBody>
            <a:bodyPr/>
            <a:lstStyle/>
            <a:p>
              <a:endParaRPr lang="pt-BR" sz="1600" dirty="0">
                <a:solidFill>
                  <a:srgbClr val="002060"/>
                </a:solidFill>
              </a:endParaRPr>
            </a:p>
          </p:txBody>
        </p:sp>
        <p:sp>
          <p:nvSpPr>
            <p:cNvPr id="9" name="Text 7"/>
            <p:cNvSpPr/>
            <p:nvPr/>
          </p:nvSpPr>
          <p:spPr>
            <a:xfrm>
              <a:off x="659085" y="2629347"/>
              <a:ext cx="1728639" cy="22681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ct val="133000"/>
                </a:lnSpc>
                <a:buNone/>
              </a:pPr>
              <a:r>
                <a:rPr lang="en-US" sz="1400" dirty="0">
                  <a:latin typeface="Open Sans" pitchFamily="34" charset="0"/>
                  <a:ea typeface="Open Sans" pitchFamily="34" charset="-122"/>
                  <a:cs typeface="Open Sans" pitchFamily="34" charset="-120"/>
                </a:rPr>
                <a:t>Lítio, Cobalto</a:t>
              </a:r>
              <a:endParaRPr lang="en-US" sz="1400" dirty="0"/>
            </a:p>
          </p:txBody>
        </p:sp>
        <p:sp>
          <p:nvSpPr>
            <p:cNvPr id="10" name="Text 8"/>
            <p:cNvSpPr/>
            <p:nvPr/>
          </p:nvSpPr>
          <p:spPr>
            <a:xfrm>
              <a:off x="2218804" y="2629347"/>
              <a:ext cx="2507307" cy="22681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ct val="133000"/>
                </a:lnSpc>
                <a:buNone/>
              </a:pPr>
              <a:r>
                <a:rPr lang="en-US" sz="1400" dirty="0">
                  <a:latin typeface="Open Sans" pitchFamily="34" charset="0"/>
                  <a:ea typeface="Open Sans" pitchFamily="34" charset="-122"/>
                  <a:cs typeface="Open Sans" pitchFamily="34" charset="-120"/>
                </a:rPr>
                <a:t>Baterias de alta performance</a:t>
              </a:r>
              <a:endParaRPr lang="en-US" sz="1400" dirty="0"/>
            </a:p>
          </p:txBody>
        </p:sp>
        <p:sp>
          <p:nvSpPr>
            <p:cNvPr id="11" name="Shape 9"/>
            <p:cNvSpPr/>
            <p:nvPr/>
          </p:nvSpPr>
          <p:spPr>
            <a:xfrm>
              <a:off x="517326" y="2945978"/>
              <a:ext cx="3893344" cy="406450"/>
            </a:xfrm>
            <a:prstGeom prst="rect">
              <a:avLst/>
            </a:prstGeom>
            <a:solidFill>
              <a:srgbClr val="FFFFFF">
                <a:alpha val="4000"/>
              </a:srgbClr>
            </a:solidFill>
            <a:ln>
              <a:noFill/>
            </a:ln>
          </p:spPr>
          <p:txBody>
            <a:bodyPr/>
            <a:lstStyle/>
            <a:p>
              <a:endParaRPr lang="pt-BR" sz="1400" dirty="0">
                <a:solidFill>
                  <a:srgbClr val="002060"/>
                </a:solidFill>
              </a:endParaRPr>
            </a:p>
          </p:txBody>
        </p:sp>
        <p:sp>
          <p:nvSpPr>
            <p:cNvPr id="12" name="Text 10"/>
            <p:cNvSpPr/>
            <p:nvPr/>
          </p:nvSpPr>
          <p:spPr>
            <a:xfrm>
              <a:off x="659085" y="3035796"/>
              <a:ext cx="1728639" cy="22681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ct val="133000"/>
                </a:lnSpc>
                <a:buNone/>
              </a:pPr>
              <a:r>
                <a:rPr lang="en-US" sz="1400" dirty="0">
                  <a:latin typeface="Open Sans" pitchFamily="34" charset="0"/>
                  <a:ea typeface="Open Sans" pitchFamily="34" charset="-122"/>
                  <a:cs typeface="Open Sans" pitchFamily="34" charset="-120"/>
                </a:rPr>
                <a:t>Cobre</a:t>
              </a:r>
              <a:endParaRPr lang="en-US" sz="1400" dirty="0"/>
            </a:p>
          </p:txBody>
        </p:sp>
        <p:sp>
          <p:nvSpPr>
            <p:cNvPr id="13" name="Text 11"/>
            <p:cNvSpPr/>
            <p:nvPr/>
          </p:nvSpPr>
          <p:spPr>
            <a:xfrm>
              <a:off x="2218804" y="3035796"/>
              <a:ext cx="2507307" cy="22681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ct val="133000"/>
                </a:lnSpc>
                <a:buNone/>
              </a:pPr>
              <a:r>
                <a:rPr lang="en-US" sz="1400" dirty="0">
                  <a:latin typeface="Open Sans" pitchFamily="34" charset="0"/>
                  <a:ea typeface="Open Sans" pitchFamily="34" charset="-122"/>
                  <a:cs typeface="Open Sans" pitchFamily="34" charset="-120"/>
                </a:rPr>
                <a:t>Redes elétricas e internet</a:t>
              </a:r>
              <a:endParaRPr lang="en-US" sz="1400" dirty="0"/>
            </a:p>
          </p:txBody>
        </p:sp>
        <p:sp>
          <p:nvSpPr>
            <p:cNvPr id="14" name="Shape 12"/>
            <p:cNvSpPr/>
            <p:nvPr/>
          </p:nvSpPr>
          <p:spPr>
            <a:xfrm>
              <a:off x="517326" y="3352428"/>
              <a:ext cx="3893344" cy="406450"/>
            </a:xfrm>
            <a:prstGeom prst="rect">
              <a:avLst/>
            </a:prstGeom>
            <a:solidFill>
              <a:srgbClr val="000000">
                <a:alpha val="4000"/>
              </a:srgbClr>
            </a:solidFill>
            <a:ln>
              <a:noFill/>
            </a:ln>
          </p:spPr>
          <p:txBody>
            <a:bodyPr/>
            <a:lstStyle/>
            <a:p>
              <a:endParaRPr lang="pt-BR" sz="1400" dirty="0">
                <a:solidFill>
                  <a:srgbClr val="002060"/>
                </a:solidFill>
              </a:endParaRPr>
            </a:p>
          </p:txBody>
        </p:sp>
        <p:sp>
          <p:nvSpPr>
            <p:cNvPr id="15" name="Text 13"/>
            <p:cNvSpPr/>
            <p:nvPr/>
          </p:nvSpPr>
          <p:spPr>
            <a:xfrm>
              <a:off x="659085" y="3442246"/>
              <a:ext cx="1728639" cy="22681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ct val="133000"/>
                </a:lnSpc>
                <a:buNone/>
              </a:pPr>
              <a:r>
                <a:rPr lang="en-US" sz="1400" dirty="0">
                  <a:latin typeface="Open Sans" pitchFamily="34" charset="0"/>
                  <a:ea typeface="Open Sans" pitchFamily="34" charset="-122"/>
                  <a:cs typeface="Open Sans" pitchFamily="34" charset="-120"/>
                </a:rPr>
                <a:t>Silício</a:t>
              </a:r>
              <a:endParaRPr lang="en-US" sz="1400" dirty="0"/>
            </a:p>
          </p:txBody>
        </p:sp>
        <p:sp>
          <p:nvSpPr>
            <p:cNvPr id="16" name="Text 14"/>
            <p:cNvSpPr/>
            <p:nvPr/>
          </p:nvSpPr>
          <p:spPr>
            <a:xfrm>
              <a:off x="2218804" y="3442246"/>
              <a:ext cx="2507307" cy="22681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ct val="133000"/>
                </a:lnSpc>
                <a:buNone/>
              </a:pPr>
              <a:r>
                <a:rPr lang="en-US" sz="1400" dirty="0">
                  <a:latin typeface="Open Sans" pitchFamily="34" charset="0"/>
                  <a:ea typeface="Open Sans" pitchFamily="34" charset="-122"/>
                  <a:cs typeface="Open Sans" pitchFamily="34" charset="-120"/>
                </a:rPr>
                <a:t>Chips, sensores e eletrônicos</a:t>
              </a:r>
              <a:endParaRPr lang="en-US" sz="1400" dirty="0"/>
            </a:p>
          </p:txBody>
        </p:sp>
        <p:sp>
          <p:nvSpPr>
            <p:cNvPr id="17" name="Shape 15"/>
            <p:cNvSpPr/>
            <p:nvPr/>
          </p:nvSpPr>
          <p:spPr>
            <a:xfrm>
              <a:off x="517326" y="3758878"/>
              <a:ext cx="3893344" cy="406450"/>
            </a:xfrm>
            <a:prstGeom prst="rect">
              <a:avLst/>
            </a:prstGeom>
            <a:solidFill>
              <a:srgbClr val="FFFFFF">
                <a:alpha val="4000"/>
              </a:srgbClr>
            </a:solidFill>
            <a:ln>
              <a:noFill/>
            </a:ln>
          </p:spPr>
          <p:txBody>
            <a:bodyPr/>
            <a:lstStyle/>
            <a:p>
              <a:endParaRPr lang="pt-BR" sz="1400" dirty="0">
                <a:solidFill>
                  <a:srgbClr val="002060"/>
                </a:solidFill>
              </a:endParaRPr>
            </a:p>
          </p:txBody>
        </p:sp>
        <p:sp>
          <p:nvSpPr>
            <p:cNvPr id="18" name="Text 16"/>
            <p:cNvSpPr/>
            <p:nvPr/>
          </p:nvSpPr>
          <p:spPr>
            <a:xfrm>
              <a:off x="659085" y="3848695"/>
              <a:ext cx="1728639" cy="22681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ct val="133000"/>
                </a:lnSpc>
                <a:buNone/>
              </a:pPr>
              <a:r>
                <a:rPr lang="en-US" sz="1400" dirty="0">
                  <a:latin typeface="Open Sans" pitchFamily="34" charset="0"/>
                  <a:ea typeface="Open Sans" pitchFamily="34" charset="-122"/>
                  <a:cs typeface="Open Sans" pitchFamily="34" charset="-120"/>
                </a:rPr>
                <a:t>Terras Raras</a:t>
              </a:r>
              <a:endParaRPr lang="en-US" sz="1400" dirty="0"/>
            </a:p>
          </p:txBody>
        </p:sp>
        <p:sp>
          <p:nvSpPr>
            <p:cNvPr id="19" name="Text 17"/>
            <p:cNvSpPr/>
            <p:nvPr/>
          </p:nvSpPr>
          <p:spPr>
            <a:xfrm>
              <a:off x="2218804" y="3848695"/>
              <a:ext cx="2507307" cy="22681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ct val="133000"/>
                </a:lnSpc>
                <a:buNone/>
              </a:pPr>
              <a:r>
                <a:rPr lang="en-US" sz="1400" dirty="0">
                  <a:latin typeface="Open Sans" pitchFamily="34" charset="0"/>
                  <a:ea typeface="Open Sans" pitchFamily="34" charset="-122"/>
                  <a:cs typeface="Open Sans" pitchFamily="34" charset="-120"/>
                </a:rPr>
                <a:t>Tecnologia avançada e ímãs</a:t>
              </a:r>
              <a:endParaRPr lang="en-US" sz="1400" dirty="0"/>
            </a:p>
          </p:txBody>
        </p:sp>
        <p:sp>
          <p:nvSpPr>
            <p:cNvPr id="20" name="Shape 18"/>
            <p:cNvSpPr/>
            <p:nvPr/>
          </p:nvSpPr>
          <p:spPr>
            <a:xfrm>
              <a:off x="517326" y="4165327"/>
              <a:ext cx="3893344" cy="406450"/>
            </a:xfrm>
            <a:prstGeom prst="rect">
              <a:avLst/>
            </a:prstGeom>
            <a:solidFill>
              <a:srgbClr val="000000">
                <a:alpha val="4000"/>
              </a:srgbClr>
            </a:solidFill>
            <a:ln>
              <a:noFill/>
            </a:ln>
          </p:spPr>
          <p:txBody>
            <a:bodyPr/>
            <a:lstStyle/>
            <a:p>
              <a:endParaRPr lang="pt-BR" sz="1400" dirty="0">
                <a:solidFill>
                  <a:srgbClr val="002060"/>
                </a:solidFill>
              </a:endParaRPr>
            </a:p>
          </p:txBody>
        </p:sp>
        <p:sp>
          <p:nvSpPr>
            <p:cNvPr id="21" name="Text 19"/>
            <p:cNvSpPr/>
            <p:nvPr/>
          </p:nvSpPr>
          <p:spPr>
            <a:xfrm>
              <a:off x="659085" y="4255145"/>
              <a:ext cx="1728639" cy="22681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ct val="133000"/>
                </a:lnSpc>
                <a:buNone/>
              </a:pPr>
              <a:r>
                <a:rPr lang="en-US" sz="1400" dirty="0">
                  <a:latin typeface="Open Sans" pitchFamily="34" charset="0"/>
                  <a:ea typeface="Open Sans" pitchFamily="34" charset="-122"/>
                  <a:cs typeface="Open Sans" pitchFamily="34" charset="-120"/>
                </a:rPr>
                <a:t>Alumínio</a:t>
              </a:r>
              <a:endParaRPr lang="en-US" sz="1400" dirty="0"/>
            </a:p>
          </p:txBody>
        </p:sp>
        <p:sp>
          <p:nvSpPr>
            <p:cNvPr id="22" name="Text 20"/>
            <p:cNvSpPr/>
            <p:nvPr/>
          </p:nvSpPr>
          <p:spPr>
            <a:xfrm>
              <a:off x="2218804" y="4255145"/>
              <a:ext cx="2507307" cy="22681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ct val="133000"/>
                </a:lnSpc>
                <a:buNone/>
              </a:pPr>
              <a:r>
                <a:rPr lang="en-US" sz="1400" dirty="0">
                  <a:latin typeface="Open Sans" pitchFamily="34" charset="0"/>
                  <a:ea typeface="Open Sans" pitchFamily="34" charset="-122"/>
                  <a:cs typeface="Open Sans" pitchFamily="34" charset="-120"/>
                </a:rPr>
                <a:t>Infraestrutura leve e durável</a:t>
              </a:r>
              <a:endParaRPr lang="en-US" sz="1400" dirty="0"/>
            </a:p>
          </p:txBody>
        </p:sp>
        <p:sp>
          <p:nvSpPr>
            <p:cNvPr id="23" name="Shape 21"/>
            <p:cNvSpPr/>
            <p:nvPr/>
          </p:nvSpPr>
          <p:spPr>
            <a:xfrm>
              <a:off x="517326" y="4571777"/>
              <a:ext cx="3893344" cy="633264"/>
            </a:xfrm>
            <a:prstGeom prst="rect">
              <a:avLst/>
            </a:prstGeom>
            <a:solidFill>
              <a:srgbClr val="FFFFFF">
                <a:alpha val="4000"/>
              </a:srgbClr>
            </a:solidFill>
            <a:ln>
              <a:noFill/>
            </a:ln>
          </p:spPr>
          <p:txBody>
            <a:bodyPr/>
            <a:lstStyle/>
            <a:p>
              <a:endParaRPr lang="pt-BR" sz="1400" dirty="0">
                <a:solidFill>
                  <a:srgbClr val="002060"/>
                </a:solidFill>
              </a:endParaRPr>
            </a:p>
          </p:txBody>
        </p:sp>
        <p:sp>
          <p:nvSpPr>
            <p:cNvPr id="24" name="Text 22"/>
            <p:cNvSpPr/>
            <p:nvPr/>
          </p:nvSpPr>
          <p:spPr>
            <a:xfrm>
              <a:off x="659085" y="4661595"/>
              <a:ext cx="1728639" cy="22681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ct val="133000"/>
                </a:lnSpc>
                <a:buNone/>
              </a:pPr>
              <a:r>
                <a:rPr lang="en-US" sz="1400" dirty="0">
                  <a:latin typeface="Open Sans" pitchFamily="34" charset="0"/>
                  <a:ea typeface="Open Sans" pitchFamily="34" charset="-122"/>
                  <a:cs typeface="Open Sans" pitchFamily="34" charset="-120"/>
                </a:rPr>
                <a:t>Nióbio</a:t>
              </a:r>
              <a:endParaRPr lang="en-US" sz="1400" dirty="0"/>
            </a:p>
          </p:txBody>
        </p:sp>
        <p:sp>
          <p:nvSpPr>
            <p:cNvPr id="25" name="Text 23"/>
            <p:cNvSpPr/>
            <p:nvPr/>
          </p:nvSpPr>
          <p:spPr>
            <a:xfrm>
              <a:off x="2218804" y="4661595"/>
              <a:ext cx="2891358" cy="4536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>
              <a:noAutofit/>
            </a:bodyPr>
            <a:lstStyle/>
            <a:p>
              <a:pPr marL="0" indent="0" algn="l">
                <a:lnSpc>
                  <a:spcPct val="133000"/>
                </a:lnSpc>
                <a:buNone/>
              </a:pPr>
              <a:r>
                <a:rPr lang="en-US" sz="1400" dirty="0">
                  <a:latin typeface="Open Sans" pitchFamily="34" charset="0"/>
                  <a:ea typeface="Open Sans" pitchFamily="34" charset="-122"/>
                  <a:cs typeface="Open Sans" pitchFamily="34" charset="-120"/>
                </a:rPr>
                <a:t>Mobilidade e Inovação estrutural</a:t>
              </a:r>
              <a:endParaRPr lang="en-US" sz="1400" dirty="0"/>
            </a:p>
          </p:txBody>
        </p:sp>
      </p:grpSp>
      <p:pic>
        <p:nvPicPr>
          <p:cNvPr id="2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54" y="1743535"/>
            <a:ext cx="3537645" cy="390286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74ABD-D834-7620-408E-73997B4DF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8A8C3611-2095-A722-0169-678608B3B531}"/>
              </a:ext>
            </a:extLst>
          </p:cNvPr>
          <p:cNvSpPr/>
          <p:nvPr/>
        </p:nvSpPr>
        <p:spPr>
          <a:xfrm>
            <a:off x="496193" y="851222"/>
            <a:ext cx="8381107" cy="3603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pt-BR" sz="24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O Brasil no Cenário Global</a:t>
            </a:r>
            <a:endParaRPr lang="en-US" sz="2400" dirty="0"/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451D7E95-35D1-4D3B-1D86-569B89994D24}"/>
              </a:ext>
            </a:extLst>
          </p:cNvPr>
          <p:cNvSpPr txBox="1"/>
          <p:nvPr/>
        </p:nvSpPr>
        <p:spPr>
          <a:xfrm>
            <a:off x="781051" y="5606846"/>
            <a:ext cx="5114925" cy="935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4000"/>
              </a:lnSpc>
            </a:pPr>
            <a:r>
              <a:rPr lang="pt-BR" dirty="0">
                <a:solidFill>
                  <a:srgbClr val="2C3F42"/>
                </a:solidFill>
              </a:rPr>
              <a:t>O Brasil pode se tornar um dos principais fornecedores de minerais para a economia digital.</a:t>
            </a:r>
            <a:endParaRPr lang="en-US" dirty="0">
              <a:solidFill>
                <a:srgbClr val="2C3F42"/>
              </a:solidFill>
            </a:endParaRP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F9C0625A-F914-8F42-10EA-752B3EF1AB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75" r="2449"/>
          <a:stretch>
            <a:fillRect/>
          </a:stretch>
        </p:blipFill>
        <p:spPr>
          <a:xfrm>
            <a:off x="6179069" y="0"/>
            <a:ext cx="2964932" cy="6858000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998364EF-F5DA-E26F-2224-D364B4377A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32" t="1633" r="52332" b="46190"/>
          <a:stretch>
            <a:fillRect/>
          </a:stretch>
        </p:blipFill>
        <p:spPr>
          <a:xfrm>
            <a:off x="781051" y="1504950"/>
            <a:ext cx="2433084" cy="2162176"/>
          </a:xfrm>
          <a:prstGeom prst="rect">
            <a:avLst/>
          </a:prstGeom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BFD757E4-C390-DB41-ADC0-2B53DB45CC2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2028" t="2095" r="1395" b="46648"/>
          <a:stretch>
            <a:fillRect/>
          </a:stretch>
        </p:blipFill>
        <p:spPr>
          <a:xfrm>
            <a:off x="3384749" y="1504950"/>
            <a:ext cx="2511227" cy="2162176"/>
          </a:xfrm>
          <a:prstGeom prst="rect">
            <a:avLst/>
          </a:prstGeom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F1964582-1C82-0319-D39A-A0D5C2F7A02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53" t="58019" r="1978" b="3136"/>
          <a:stretch>
            <a:fillRect/>
          </a:stretch>
        </p:blipFill>
        <p:spPr>
          <a:xfrm>
            <a:off x="781051" y="3743325"/>
            <a:ext cx="511492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773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E9DAB0-5FAA-D2C5-A37C-BB0394294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ixaDeTexto 18">
            <a:extLst>
              <a:ext uri="{FF2B5EF4-FFF2-40B4-BE49-F238E27FC236}">
                <a16:creationId xmlns:a16="http://schemas.microsoft.com/office/drawing/2014/main" id="{F0B658A0-377E-3F70-A4FF-05F704F163BE}"/>
              </a:ext>
            </a:extLst>
          </p:cNvPr>
          <p:cNvSpPr txBox="1"/>
          <p:nvPr/>
        </p:nvSpPr>
        <p:spPr>
          <a:xfrm>
            <a:off x="569816" y="279267"/>
            <a:ext cx="7220620" cy="515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4000"/>
              </a:lnSpc>
            </a:pPr>
            <a:r>
              <a:rPr lang="en-US" sz="2750" dirty="0">
                <a:solidFill>
                  <a:srgbClr val="2C3F42"/>
                </a:solidFill>
                <a:latin typeface="Bitter Medium" pitchFamily="34" charset="0"/>
              </a:rPr>
              <a:t>Geologia + Dados = Inteligência Territorial</a:t>
            </a:r>
            <a:endParaRPr lang="en-US" sz="2750" i="1" dirty="0">
              <a:solidFill>
                <a:srgbClr val="2C3F42"/>
              </a:solidFill>
              <a:latin typeface="Bitter Medium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B57A3950-DEB3-80B6-D5D9-1DD12186AB06}"/>
              </a:ext>
            </a:extLst>
          </p:cNvPr>
          <p:cNvSpPr txBox="1"/>
          <p:nvPr/>
        </p:nvSpPr>
        <p:spPr>
          <a:xfrm>
            <a:off x="600076" y="858485"/>
            <a:ext cx="7943848" cy="594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4000"/>
              </a:lnSpc>
            </a:pPr>
            <a:r>
              <a:rPr lang="pt-BR" sz="1600" dirty="0">
                <a:solidFill>
                  <a:srgbClr val="2C3F42"/>
                </a:solidFill>
                <a:latin typeface="Bitter Medium" pitchFamily="34" charset="0"/>
              </a:rPr>
              <a:t>A geologia deixa de ser apenas exploração mineral e passa a contribuir diretamente para o planejamento urbano.</a:t>
            </a:r>
            <a:endParaRPr lang="en-US" sz="1600" i="1" dirty="0">
              <a:solidFill>
                <a:srgbClr val="2C3F42"/>
              </a:solidFill>
              <a:latin typeface="Bitter Medium" pitchFamily="34" charset="0"/>
            </a:endParaRPr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id="{D6191770-FA80-0630-0036-731BE1E06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816" y="1516699"/>
            <a:ext cx="4802283" cy="2699155"/>
          </a:xfrm>
          <a:prstGeom prst="rect">
            <a:avLst/>
          </a:prstGeom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D4746181-7AA7-0DD8-7FF5-7ED4A3D77D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42" t="66546" r="72963"/>
          <a:stretch>
            <a:fillRect/>
          </a:stretch>
        </p:blipFill>
        <p:spPr>
          <a:xfrm>
            <a:off x="6143998" y="2424781"/>
            <a:ext cx="2123701" cy="1791073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9A6A74FB-E3C1-E024-6999-E06609D786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916" b="49822"/>
          <a:stretch>
            <a:fillRect/>
          </a:stretch>
        </p:blipFill>
        <p:spPr>
          <a:xfrm>
            <a:off x="610271" y="4279162"/>
            <a:ext cx="8297433" cy="1887857"/>
          </a:xfrm>
          <a:prstGeom prst="rect">
            <a:avLst/>
          </a:prstGeom>
        </p:spPr>
      </p:pic>
      <p:sp>
        <p:nvSpPr>
          <p:cNvPr id="35" name="CaixaDeTexto 34">
            <a:extLst>
              <a:ext uri="{FF2B5EF4-FFF2-40B4-BE49-F238E27FC236}">
                <a16:creationId xmlns:a16="http://schemas.microsoft.com/office/drawing/2014/main" id="{32E68E94-AB1D-05E6-E43F-CA09FE45E90B}"/>
              </a:ext>
            </a:extLst>
          </p:cNvPr>
          <p:cNvSpPr txBox="1"/>
          <p:nvPr/>
        </p:nvSpPr>
        <p:spPr>
          <a:xfrm>
            <a:off x="600076" y="6230327"/>
            <a:ext cx="7943848" cy="594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4000"/>
              </a:lnSpc>
            </a:pPr>
            <a:r>
              <a:rPr lang="pt-BR" sz="1600" dirty="0">
                <a:latin typeface="Bitter Medium" pitchFamily="34" charset="0"/>
              </a:rPr>
              <a:t>Dados geológicos alimentam plataformas urbanas em tempo real — integrando defesa civil e gestão pública</a:t>
            </a:r>
            <a:endParaRPr lang="en-US" sz="1600" i="1" dirty="0">
              <a:latin typeface="Bitter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442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aixaDeTexto 30">
            <a:extLst>
              <a:ext uri="{FF2B5EF4-FFF2-40B4-BE49-F238E27FC236}">
                <a16:creationId xmlns:a16="http://schemas.microsoft.com/office/drawing/2014/main" id="{421E2939-F34D-F079-7015-77E0BCA9CD4A}"/>
              </a:ext>
            </a:extLst>
          </p:cNvPr>
          <p:cNvSpPr txBox="1"/>
          <p:nvPr/>
        </p:nvSpPr>
        <p:spPr>
          <a:xfrm>
            <a:off x="415601" y="514187"/>
            <a:ext cx="8312721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750" dirty="0">
                <a:solidFill>
                  <a:srgbClr val="2C3F42"/>
                </a:solidFill>
                <a:latin typeface="Bitter Medium" pitchFamily="34" charset="0"/>
              </a:rPr>
              <a:t>Da Mineração Tradicional à Mineração 4.0</a:t>
            </a:r>
            <a:endParaRPr lang="pt-BR" dirty="0"/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85478B42-DB7F-73DA-E6C4-17D55D36E7F6}"/>
              </a:ext>
            </a:extLst>
          </p:cNvPr>
          <p:cNvSpPr txBox="1"/>
          <p:nvPr/>
        </p:nvSpPr>
        <p:spPr>
          <a:xfrm>
            <a:off x="623070" y="1203127"/>
            <a:ext cx="823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mineração está se tornando uma das indústrias </a:t>
            </a:r>
            <a:r>
              <a:rPr lang="pt-BR" sz="140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mais intensivas em tecnologia </a:t>
            </a:r>
            <a:r>
              <a:rPr lang="pt-BR" sz="14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 mundo</a:t>
            </a:r>
            <a:endParaRPr lang="pt-BR" sz="1400" dirty="0"/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CD6E5522-44D9-09A9-4E5E-DD4253C2BBCD}"/>
              </a:ext>
            </a:extLst>
          </p:cNvPr>
          <p:cNvSpPr txBox="1"/>
          <p:nvPr/>
        </p:nvSpPr>
        <p:spPr>
          <a:xfrm>
            <a:off x="4495801" y="1899761"/>
            <a:ext cx="4702898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O que muda com a Mineração 4.0?</a:t>
            </a:r>
          </a:p>
          <a:p>
            <a:endParaRPr lang="pt-BR" sz="1400" b="1" dirty="0"/>
          </a:p>
          <a:p>
            <a:pPr marL="361950" indent="-104775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/>
              <a:t>Drones e veículos autônomos em operação</a:t>
            </a:r>
          </a:p>
          <a:p>
            <a:pPr marL="361950" indent="-104775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/>
              <a:t>Redes privadas 5G em campo</a:t>
            </a:r>
          </a:p>
          <a:p>
            <a:pPr marL="361950" indent="-104775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/>
              <a:t>IA preditiva para manutenção e segurança</a:t>
            </a:r>
          </a:p>
          <a:p>
            <a:pPr marL="361950" indent="-104775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/>
              <a:t>Monitoramento ambiental em tempo real</a:t>
            </a:r>
            <a:endParaRPr lang="pt-BR" sz="1400" b="1" dirty="0"/>
          </a:p>
        </p:txBody>
      </p:sp>
      <p:pic>
        <p:nvPicPr>
          <p:cNvPr id="35" name="Imagem 34">
            <a:extLst>
              <a:ext uri="{FF2B5EF4-FFF2-40B4-BE49-F238E27FC236}">
                <a16:creationId xmlns:a16="http://schemas.microsoft.com/office/drawing/2014/main" id="{1B3906FA-00F3-EFAB-3CD3-B3D6D6A1B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94" y="1899761"/>
            <a:ext cx="3815054" cy="3806363"/>
          </a:xfrm>
          <a:prstGeom prst="rect">
            <a:avLst/>
          </a:prstGeom>
        </p:spPr>
      </p:pic>
      <p:grpSp>
        <p:nvGrpSpPr>
          <p:cNvPr id="45" name="Agrupar 44">
            <a:extLst>
              <a:ext uri="{FF2B5EF4-FFF2-40B4-BE49-F238E27FC236}">
                <a16:creationId xmlns:a16="http://schemas.microsoft.com/office/drawing/2014/main" id="{25B31921-766A-AD95-BB56-A1973248CC39}"/>
              </a:ext>
            </a:extLst>
          </p:cNvPr>
          <p:cNvGrpSpPr/>
          <p:nvPr/>
        </p:nvGrpSpPr>
        <p:grpSpPr>
          <a:xfrm>
            <a:off x="4571961" y="4371973"/>
            <a:ext cx="4455443" cy="790575"/>
            <a:chOff x="4444329" y="4371975"/>
            <a:chExt cx="4455443" cy="790575"/>
          </a:xfrm>
        </p:grpSpPr>
        <p:sp>
          <p:nvSpPr>
            <p:cNvPr id="37" name="Shape 2">
              <a:extLst>
                <a:ext uri="{FF2B5EF4-FFF2-40B4-BE49-F238E27FC236}">
                  <a16:creationId xmlns:a16="http://schemas.microsoft.com/office/drawing/2014/main" id="{3558004A-5EE2-489F-00AE-F011D44E31F6}"/>
                </a:ext>
              </a:extLst>
            </p:cNvPr>
            <p:cNvSpPr/>
            <p:nvPr/>
          </p:nvSpPr>
          <p:spPr>
            <a:xfrm>
              <a:off x="4444329" y="4371975"/>
              <a:ext cx="4455443" cy="790575"/>
            </a:xfrm>
            <a:prstGeom prst="roundRect">
              <a:avLst>
                <a:gd name="adj" fmla="val 17880"/>
              </a:avLst>
            </a:prstGeom>
            <a:solidFill>
              <a:srgbClr val="002060">
                <a:alpha val="90000"/>
              </a:srgbClr>
            </a:solidFill>
            <a:ln/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3F7176C6-142E-423F-64E6-1E9156426CEF}"/>
                </a:ext>
              </a:extLst>
            </p:cNvPr>
            <p:cNvSpPr txBox="1"/>
            <p:nvPr/>
          </p:nvSpPr>
          <p:spPr>
            <a:xfrm>
              <a:off x="5038456" y="4505652"/>
              <a:ext cx="35149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BR" sz="1400" b="1" dirty="0">
                  <a:solidFill>
                    <a:schemeClr val="bg1"/>
                  </a:solidFill>
                </a:rPr>
                <a:t>Essas soluções podem ser replicadas diretamente em cidades inteligentes.</a:t>
              </a:r>
            </a:p>
          </p:txBody>
        </p:sp>
        <p:pic>
          <p:nvPicPr>
            <p:cNvPr id="44" name="Imagem 43">
              <a:extLst>
                <a:ext uri="{FF2B5EF4-FFF2-40B4-BE49-F238E27FC236}">
                  <a16:creationId xmlns:a16="http://schemas.microsoft.com/office/drawing/2014/main" id="{A1CC60E0-DCC0-AC5C-EB30-7DD18DDD5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6364" t="23447" r="17272" b="27879"/>
            <a:stretch>
              <a:fillRect/>
            </a:stretch>
          </p:blipFill>
          <p:spPr>
            <a:xfrm>
              <a:off x="4692134" y="4505652"/>
              <a:ext cx="242514" cy="26680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93" y="550516"/>
            <a:ext cx="8647807" cy="692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pt-BR" sz="20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Ecossistema Compartilhado: Tecnologias Idênticas Conectam</a:t>
            </a:r>
          </a:p>
          <a:p>
            <a:pPr marL="0" indent="0" algn="l">
              <a:lnSpc>
                <a:spcPct val="104000"/>
              </a:lnSpc>
              <a:buNone/>
            </a:pPr>
            <a:r>
              <a:rPr lang="pt-BR" sz="20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Mineração Inteligente e Cidade Inteligente</a:t>
            </a:r>
            <a:endParaRPr lang="en-US" sz="20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9370" y="1233711"/>
            <a:ext cx="4612705" cy="4736530"/>
          </a:xfrm>
          <a:prstGeom prst="rect">
            <a:avLst/>
          </a:prstGeom>
          <a:ln w="12700">
            <a:solidFill>
              <a:schemeClr val="tx1">
                <a:alpha val="68000"/>
              </a:schemeClr>
            </a:solidFill>
          </a:ln>
        </p:spPr>
      </p:pic>
      <p:grpSp>
        <p:nvGrpSpPr>
          <p:cNvPr id="17" name="Agrupar 16">
            <a:extLst>
              <a:ext uri="{FF2B5EF4-FFF2-40B4-BE49-F238E27FC236}">
                <a16:creationId xmlns:a16="http://schemas.microsoft.com/office/drawing/2014/main" id="{DA09A758-273E-D877-D5BE-9C9C4D3F2C84}"/>
              </a:ext>
            </a:extLst>
          </p:cNvPr>
          <p:cNvGrpSpPr/>
          <p:nvPr/>
        </p:nvGrpSpPr>
        <p:grpSpPr>
          <a:xfrm>
            <a:off x="363959" y="1747769"/>
            <a:ext cx="3902869" cy="3438524"/>
            <a:chOff x="496193" y="2442342"/>
            <a:chExt cx="3902869" cy="3438524"/>
          </a:xfrm>
        </p:grpSpPr>
        <p:sp>
          <p:nvSpPr>
            <p:cNvPr id="4" name="Shape 2"/>
            <p:cNvSpPr/>
            <p:nvPr/>
          </p:nvSpPr>
          <p:spPr>
            <a:xfrm>
              <a:off x="496193" y="2442342"/>
              <a:ext cx="3902869" cy="3438524"/>
            </a:xfrm>
            <a:prstGeom prst="roundRect">
              <a:avLst>
                <a:gd name="adj" fmla="val 18666"/>
              </a:avLst>
            </a:prstGeom>
            <a:solidFill>
              <a:srgbClr val="00B050">
                <a:alpha val="40000"/>
              </a:srgbClr>
            </a:solidFill>
            <a:ln/>
          </p:spPr>
          <p:txBody>
            <a:bodyPr/>
            <a:lstStyle/>
            <a:p>
              <a:endParaRPr lang="pt-BR"/>
            </a:p>
          </p:txBody>
        </p:sp>
        <p:pic>
          <p:nvPicPr>
            <p:cNvPr id="5" name="Image 0" descr="preencoded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7952" y="3952726"/>
              <a:ext cx="177180" cy="141759"/>
            </a:xfrm>
            <a:prstGeom prst="rect">
              <a:avLst/>
            </a:prstGeom>
          </p:spPr>
        </p:pic>
        <p:sp>
          <p:nvSpPr>
            <p:cNvPr id="6" name="Text 3"/>
            <p:cNvSpPr/>
            <p:nvPr/>
          </p:nvSpPr>
          <p:spPr>
            <a:xfrm>
              <a:off x="956890" y="3895874"/>
              <a:ext cx="3300413" cy="566141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normAutofit/>
            </a:bodyPr>
            <a:lstStyle/>
            <a:p>
              <a:pPr>
                <a:lnSpc>
                  <a:spcPct val="133000"/>
                </a:lnSpc>
              </a:pPr>
              <a:r>
                <a:rPr lang="pt-BR" sz="1200" dirty="0">
                  <a:solidFill>
                    <a:srgbClr val="000000"/>
                  </a:solidFill>
                  <a:latin typeface="Open Sans" pitchFamily="34" charset="0"/>
                  <a:ea typeface="Open Sans" pitchFamily="34" charset="-122"/>
                  <a:cs typeface="Open Sans" pitchFamily="34" charset="-120"/>
                </a:rPr>
                <a:t>A fronteira entre os dois mundos é mais tênue do que parece</a:t>
              </a:r>
              <a:r>
                <a:rPr lang="en-US" sz="1200" dirty="0">
                  <a:solidFill>
                    <a:srgbClr val="000000"/>
                  </a:solidFill>
                  <a:latin typeface="Open Sans" pitchFamily="34" charset="0"/>
                  <a:ea typeface="Open Sans" pitchFamily="34" charset="-122"/>
                  <a:cs typeface="Open Sans" pitchFamily="34" charset="-120"/>
                </a:rPr>
                <a:t>.</a:t>
              </a:r>
              <a:endParaRPr lang="en-US" sz="1200" dirty="0"/>
            </a:p>
          </p:txBody>
        </p:sp>
        <p:pic>
          <p:nvPicPr>
            <p:cNvPr id="10" name="Image 0" descr="preencoded.png">
              <a:extLst>
                <a:ext uri="{FF2B5EF4-FFF2-40B4-BE49-F238E27FC236}">
                  <a16:creationId xmlns:a16="http://schemas.microsoft.com/office/drawing/2014/main" id="{FF2337E6-F35D-9D43-8AAE-55BA3CC4D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8594" y="4547443"/>
              <a:ext cx="177180" cy="141759"/>
            </a:xfrm>
            <a:prstGeom prst="rect">
              <a:avLst/>
            </a:prstGeom>
          </p:spPr>
        </p:pic>
        <p:sp>
          <p:nvSpPr>
            <p:cNvPr id="11" name="Text 3">
              <a:extLst>
                <a:ext uri="{FF2B5EF4-FFF2-40B4-BE49-F238E27FC236}">
                  <a16:creationId xmlns:a16="http://schemas.microsoft.com/office/drawing/2014/main" id="{2D938C59-50FC-9B78-AA7A-995557A07FB4}"/>
                </a:ext>
              </a:extLst>
            </p:cNvPr>
            <p:cNvSpPr/>
            <p:nvPr/>
          </p:nvSpPr>
          <p:spPr>
            <a:xfrm>
              <a:off x="967532" y="4490591"/>
              <a:ext cx="3289771" cy="78737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noAutofit/>
            </a:bodyPr>
            <a:lstStyle/>
            <a:p>
              <a:pPr marL="0" indent="0" algn="l">
                <a:lnSpc>
                  <a:spcPct val="133000"/>
                </a:lnSpc>
                <a:buNone/>
              </a:pPr>
              <a:r>
                <a:rPr lang="pt-BR" sz="1200" b="1" dirty="0">
                  <a:solidFill>
                    <a:srgbClr val="000000"/>
                  </a:solidFill>
                  <a:latin typeface="Open Sans" pitchFamily="34" charset="0"/>
                  <a:ea typeface="Open Sans" pitchFamily="34" charset="-122"/>
                  <a:cs typeface="Open Sans" pitchFamily="34" charset="-120"/>
                </a:rPr>
                <a:t>A infraestrutura tecnológica da mineração 4.0 é um protótipo funcional das </a:t>
              </a:r>
              <a:r>
                <a:rPr lang="pt-BR" sz="1200" b="1" i="1" dirty="0" err="1">
                  <a:solidFill>
                    <a:srgbClr val="000000"/>
                  </a:solidFill>
                  <a:latin typeface="Open Sans" pitchFamily="34" charset="0"/>
                  <a:ea typeface="Open Sans" pitchFamily="34" charset="-122"/>
                  <a:cs typeface="Open Sans" pitchFamily="34" charset="-120"/>
                </a:rPr>
                <a:t>Smart</a:t>
              </a:r>
              <a:r>
                <a:rPr lang="pt-BR" sz="1200" b="1" i="1" dirty="0">
                  <a:solidFill>
                    <a:srgbClr val="000000"/>
                  </a:solidFill>
                  <a:latin typeface="Open Sans" pitchFamily="34" charset="0"/>
                  <a:ea typeface="Open Sans" pitchFamily="34" charset="-122"/>
                  <a:cs typeface="Open Sans" pitchFamily="34" charset="-120"/>
                </a:rPr>
                <a:t> </a:t>
              </a:r>
              <a:r>
                <a:rPr lang="pt-BR" sz="1200" b="1" i="1" dirty="0" err="1">
                  <a:solidFill>
                    <a:srgbClr val="000000"/>
                  </a:solidFill>
                  <a:latin typeface="Open Sans" pitchFamily="34" charset="0"/>
                  <a:ea typeface="Open Sans" pitchFamily="34" charset="-122"/>
                  <a:cs typeface="Open Sans" pitchFamily="34" charset="-120"/>
                </a:rPr>
                <a:t>Cities</a:t>
              </a:r>
              <a:endParaRPr lang="en-US" sz="1200" b="1" i="1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endParaRPr>
            </a:p>
          </p:txBody>
        </p:sp>
        <p:pic>
          <p:nvPicPr>
            <p:cNvPr id="13" name="Image 0" descr="preencoded.png">
              <a:extLst>
                <a:ext uri="{FF2B5EF4-FFF2-40B4-BE49-F238E27FC236}">
                  <a16:creationId xmlns:a16="http://schemas.microsoft.com/office/drawing/2014/main" id="{5A69D2B7-09C3-A661-6511-5B849FB5F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7477" y="2904976"/>
              <a:ext cx="177180" cy="141759"/>
            </a:xfrm>
            <a:prstGeom prst="rect">
              <a:avLst/>
            </a:prstGeom>
          </p:spPr>
        </p:pic>
        <p:sp>
          <p:nvSpPr>
            <p:cNvPr id="14" name="Text 3">
              <a:extLst>
                <a:ext uri="{FF2B5EF4-FFF2-40B4-BE49-F238E27FC236}">
                  <a16:creationId xmlns:a16="http://schemas.microsoft.com/office/drawing/2014/main" id="{0B666FC6-6F69-4E6C-D9A1-30407F387EFB}"/>
                </a:ext>
              </a:extLst>
            </p:cNvPr>
            <p:cNvSpPr/>
            <p:nvPr/>
          </p:nvSpPr>
          <p:spPr>
            <a:xfrm>
              <a:off x="966415" y="2848124"/>
              <a:ext cx="3300413" cy="93344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noAutofit/>
            </a:bodyPr>
            <a:lstStyle/>
            <a:p>
              <a:pPr marL="0" indent="0" algn="l">
                <a:lnSpc>
                  <a:spcPct val="133000"/>
                </a:lnSpc>
                <a:buNone/>
              </a:pPr>
              <a:r>
                <a:rPr lang="pt-BR" sz="1200" b="1" dirty="0">
                  <a:solidFill>
                    <a:srgbClr val="000000"/>
                  </a:solidFill>
                  <a:latin typeface="Open Sans" pitchFamily="34" charset="0"/>
                  <a:ea typeface="Open Sans" pitchFamily="34" charset="-122"/>
                  <a:cs typeface="Open Sans" pitchFamily="34" charset="-120"/>
                </a:rPr>
                <a:t>As mesmas tecnologias que tornam minas mais eficientes e seguras são exatamente as que tornam cidades mais inteligentes e resilientes.</a:t>
              </a:r>
              <a:endParaRPr lang="en-US" sz="1200" dirty="0"/>
            </a:p>
          </p:txBody>
        </p:sp>
        <p:pic>
          <p:nvPicPr>
            <p:cNvPr id="15" name="Image 0" descr="preencoded.png">
              <a:extLst>
                <a:ext uri="{FF2B5EF4-FFF2-40B4-BE49-F238E27FC236}">
                  <a16:creationId xmlns:a16="http://schemas.microsoft.com/office/drawing/2014/main" id="{55B37F9A-95C0-744D-CB58-F08041165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7003" y="5314652"/>
              <a:ext cx="177180" cy="141759"/>
            </a:xfrm>
            <a:prstGeom prst="rect">
              <a:avLst/>
            </a:prstGeom>
          </p:spPr>
        </p:pic>
        <p:sp>
          <p:nvSpPr>
            <p:cNvPr id="16" name="Text 3">
              <a:extLst>
                <a:ext uri="{FF2B5EF4-FFF2-40B4-BE49-F238E27FC236}">
                  <a16:creationId xmlns:a16="http://schemas.microsoft.com/office/drawing/2014/main" id="{0468D0C3-992D-9A95-6600-F93F94FA91CF}"/>
                </a:ext>
              </a:extLst>
            </p:cNvPr>
            <p:cNvSpPr/>
            <p:nvPr/>
          </p:nvSpPr>
          <p:spPr>
            <a:xfrm>
              <a:off x="975941" y="5257800"/>
              <a:ext cx="3289771" cy="56108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noAutofit/>
            </a:bodyPr>
            <a:lstStyle/>
            <a:p>
              <a:pPr marL="0" indent="0" algn="l">
                <a:lnSpc>
                  <a:spcPct val="133000"/>
                </a:lnSpc>
                <a:buNone/>
              </a:pPr>
              <a:r>
                <a:rPr lang="pt-BR" sz="1200" dirty="0">
                  <a:solidFill>
                    <a:srgbClr val="000000"/>
                  </a:solidFill>
                  <a:latin typeface="Open Sans" pitchFamily="34" charset="0"/>
                  <a:ea typeface="Open Sans" pitchFamily="34" charset="-122"/>
                  <a:cs typeface="Open Sans" pitchFamily="34" charset="-120"/>
                </a:rPr>
                <a:t>A transferência de tecnologia já está acontecendo.</a:t>
              </a:r>
              <a:endParaRPr lang="en-US" sz="12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4A91A-6619-2E01-7751-BBA31F4E8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aixaDeTexto 30">
            <a:extLst>
              <a:ext uri="{FF2B5EF4-FFF2-40B4-BE49-F238E27FC236}">
                <a16:creationId xmlns:a16="http://schemas.microsoft.com/office/drawing/2014/main" id="{09048530-A228-C31C-AF32-39C984804CAC}"/>
              </a:ext>
            </a:extLst>
          </p:cNvPr>
          <p:cNvSpPr txBox="1"/>
          <p:nvPr/>
        </p:nvSpPr>
        <p:spPr>
          <a:xfrm>
            <a:off x="602096" y="478328"/>
            <a:ext cx="7608454" cy="515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4000"/>
              </a:lnSpc>
            </a:pPr>
            <a:r>
              <a:rPr lang="en-US" sz="2750" dirty="0">
                <a:solidFill>
                  <a:srgbClr val="2C3F42"/>
                </a:solidFill>
                <a:latin typeface="Bitter Medium" pitchFamily="34" charset="0"/>
              </a:rPr>
              <a:t>O Futuro: Cidades Mineradoras Inteligentes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5FF75C42-1B9A-03C0-A5A9-81B1E22A33A3}"/>
              </a:ext>
            </a:extLst>
          </p:cNvPr>
          <p:cNvSpPr txBox="1"/>
          <p:nvPr/>
        </p:nvSpPr>
        <p:spPr>
          <a:xfrm>
            <a:off x="602096" y="1575897"/>
            <a:ext cx="4885456" cy="400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4000"/>
              </a:lnSpc>
            </a:pPr>
            <a:r>
              <a:rPr lang="pt-BR" sz="2000" dirty="0">
                <a:solidFill>
                  <a:srgbClr val="2C3F42"/>
                </a:solidFill>
                <a:latin typeface="Bitter Medium" pitchFamily="34" charset="0"/>
              </a:rPr>
              <a:t>A CFEM como Instrumento Estratégico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815C0A0-9F62-DC87-D1C9-5928340A3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4883" y="2357238"/>
            <a:ext cx="5077534" cy="284837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3257C2A-0466-5BDC-2F77-FE450158BF1E}"/>
              </a:ext>
            </a:extLst>
          </p:cNvPr>
          <p:cNvSpPr txBox="1"/>
          <p:nvPr/>
        </p:nvSpPr>
        <p:spPr>
          <a:xfrm>
            <a:off x="487796" y="2353998"/>
            <a:ext cx="3207904" cy="1619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4000"/>
              </a:lnSpc>
            </a:pPr>
            <a:r>
              <a:rPr lang="pt-BR" sz="1600" dirty="0">
                <a:solidFill>
                  <a:srgbClr val="2C3F42"/>
                </a:solidFill>
                <a:latin typeface="Bitter Medium" pitchFamily="34" charset="0"/>
              </a:rPr>
              <a:t>A Compensação Financeira pela Exploração Mineral pode financiar a transformação digital de municípios, criando legado permanente além da vida útil da mina.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2D767F23-9D24-773C-D76D-12A580EE38E6}"/>
              </a:ext>
            </a:extLst>
          </p:cNvPr>
          <p:cNvGrpSpPr/>
          <p:nvPr/>
        </p:nvGrpSpPr>
        <p:grpSpPr>
          <a:xfrm>
            <a:off x="419100" y="5425961"/>
            <a:ext cx="2066925" cy="847725"/>
            <a:chOff x="876300" y="5457825"/>
            <a:chExt cx="2066925" cy="847725"/>
          </a:xfrm>
        </p:grpSpPr>
        <p:sp>
          <p:nvSpPr>
            <p:cNvPr id="6" name="Fluxograma: Terminação 5">
              <a:extLst>
                <a:ext uri="{FF2B5EF4-FFF2-40B4-BE49-F238E27FC236}">
                  <a16:creationId xmlns:a16="http://schemas.microsoft.com/office/drawing/2014/main" id="{2E3C7AB2-21C0-CC5B-2715-CF72BC7B2909}"/>
                </a:ext>
              </a:extLst>
            </p:cNvPr>
            <p:cNvSpPr/>
            <p:nvPr/>
          </p:nvSpPr>
          <p:spPr>
            <a:xfrm>
              <a:off x="876300" y="5457825"/>
              <a:ext cx="2066925" cy="847725"/>
            </a:xfrm>
            <a:prstGeom prst="flowChartTerminator">
              <a:avLst/>
            </a:prstGeom>
            <a:solidFill>
              <a:schemeClr val="tx1"/>
            </a:solidFill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28FA3871-8EC4-BD56-2E91-85BB53CB9555}"/>
                </a:ext>
              </a:extLst>
            </p:cNvPr>
            <p:cNvSpPr txBox="1"/>
            <p:nvPr/>
          </p:nvSpPr>
          <p:spPr>
            <a:xfrm>
              <a:off x="1019175" y="5542591"/>
              <a:ext cx="17145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solidFill>
                    <a:schemeClr val="bg1"/>
                  </a:solidFill>
                </a:rPr>
                <a:t>Infraestrutura Digital</a:t>
              </a:r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B08B4E91-43C6-E526-5F0F-181296A196B5}"/>
              </a:ext>
            </a:extLst>
          </p:cNvPr>
          <p:cNvGrpSpPr/>
          <p:nvPr/>
        </p:nvGrpSpPr>
        <p:grpSpPr>
          <a:xfrm>
            <a:off x="2538412" y="5425961"/>
            <a:ext cx="2066925" cy="847725"/>
            <a:chOff x="876300" y="5457825"/>
            <a:chExt cx="2066925" cy="847725"/>
          </a:xfrm>
        </p:grpSpPr>
        <p:sp>
          <p:nvSpPr>
            <p:cNvPr id="10" name="Fluxograma: Terminação 9">
              <a:extLst>
                <a:ext uri="{FF2B5EF4-FFF2-40B4-BE49-F238E27FC236}">
                  <a16:creationId xmlns:a16="http://schemas.microsoft.com/office/drawing/2014/main" id="{3F09FBDE-1763-195F-A55F-834E1EA7C353}"/>
                </a:ext>
              </a:extLst>
            </p:cNvPr>
            <p:cNvSpPr/>
            <p:nvPr/>
          </p:nvSpPr>
          <p:spPr>
            <a:xfrm>
              <a:off x="876300" y="5457825"/>
              <a:ext cx="2066925" cy="847725"/>
            </a:xfrm>
            <a:prstGeom prst="flowChartTerminator">
              <a:avLst/>
            </a:prstGeom>
            <a:solidFill>
              <a:schemeClr val="tx1"/>
            </a:solidFill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00900F04-73FE-1675-77B0-2AB3DEBFC967}"/>
                </a:ext>
              </a:extLst>
            </p:cNvPr>
            <p:cNvSpPr txBox="1"/>
            <p:nvPr/>
          </p:nvSpPr>
          <p:spPr>
            <a:xfrm>
              <a:off x="1019175" y="5542591"/>
              <a:ext cx="17145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solidFill>
                    <a:schemeClr val="bg1"/>
                  </a:solidFill>
                </a:rPr>
                <a:t>Energias Renováveis</a:t>
              </a:r>
            </a:p>
          </p:txBody>
        </p: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FE8C5025-06BC-7D74-0117-05BB281E5EC2}"/>
              </a:ext>
            </a:extLst>
          </p:cNvPr>
          <p:cNvGrpSpPr/>
          <p:nvPr/>
        </p:nvGrpSpPr>
        <p:grpSpPr>
          <a:xfrm>
            <a:off x="4657724" y="5425961"/>
            <a:ext cx="2066925" cy="847725"/>
            <a:chOff x="876300" y="5457825"/>
            <a:chExt cx="2066925" cy="847725"/>
          </a:xfrm>
        </p:grpSpPr>
        <p:sp>
          <p:nvSpPr>
            <p:cNvPr id="13" name="Fluxograma: Terminação 12">
              <a:extLst>
                <a:ext uri="{FF2B5EF4-FFF2-40B4-BE49-F238E27FC236}">
                  <a16:creationId xmlns:a16="http://schemas.microsoft.com/office/drawing/2014/main" id="{B17AB252-FE2F-CF8E-CAF2-478EFBA05892}"/>
                </a:ext>
              </a:extLst>
            </p:cNvPr>
            <p:cNvSpPr/>
            <p:nvPr/>
          </p:nvSpPr>
          <p:spPr>
            <a:xfrm>
              <a:off x="876300" y="5457825"/>
              <a:ext cx="2066925" cy="847725"/>
            </a:xfrm>
            <a:prstGeom prst="flowChartTerminator">
              <a:avLst/>
            </a:prstGeom>
            <a:solidFill>
              <a:schemeClr val="tx1"/>
            </a:solidFill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DA0395B6-0FF1-4630-04DB-E742FB59A4E6}"/>
                </a:ext>
              </a:extLst>
            </p:cNvPr>
            <p:cNvSpPr txBox="1"/>
            <p:nvPr/>
          </p:nvSpPr>
          <p:spPr>
            <a:xfrm>
              <a:off x="1019175" y="5542591"/>
              <a:ext cx="17145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solidFill>
                    <a:schemeClr val="bg1"/>
                  </a:solidFill>
                </a:rPr>
                <a:t>Educação Tecnológica</a:t>
              </a:r>
            </a:p>
          </p:txBody>
        </p:sp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C686AE6F-5468-3A74-76FB-AE0E15D078B2}"/>
              </a:ext>
            </a:extLst>
          </p:cNvPr>
          <p:cNvGrpSpPr/>
          <p:nvPr/>
        </p:nvGrpSpPr>
        <p:grpSpPr>
          <a:xfrm>
            <a:off x="6777037" y="5425961"/>
            <a:ext cx="2066925" cy="847725"/>
            <a:chOff x="876300" y="5457825"/>
            <a:chExt cx="2066925" cy="847725"/>
          </a:xfrm>
        </p:grpSpPr>
        <p:sp>
          <p:nvSpPr>
            <p:cNvPr id="16" name="Fluxograma: Terminação 15">
              <a:extLst>
                <a:ext uri="{FF2B5EF4-FFF2-40B4-BE49-F238E27FC236}">
                  <a16:creationId xmlns:a16="http://schemas.microsoft.com/office/drawing/2014/main" id="{2466ECA9-8547-916A-985F-51AEE00D6127}"/>
                </a:ext>
              </a:extLst>
            </p:cNvPr>
            <p:cNvSpPr/>
            <p:nvPr/>
          </p:nvSpPr>
          <p:spPr>
            <a:xfrm>
              <a:off x="876300" y="5457825"/>
              <a:ext cx="2066925" cy="847725"/>
            </a:xfrm>
            <a:prstGeom prst="flowChartTerminator">
              <a:avLst/>
            </a:prstGeom>
            <a:solidFill>
              <a:schemeClr val="tx1"/>
            </a:solidFill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13821B5D-0440-1D50-FDF8-7642BC9853DF}"/>
                </a:ext>
              </a:extLst>
            </p:cNvPr>
            <p:cNvSpPr txBox="1"/>
            <p:nvPr/>
          </p:nvSpPr>
          <p:spPr>
            <a:xfrm>
              <a:off x="1019175" y="5542591"/>
              <a:ext cx="17145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solidFill>
                    <a:schemeClr val="bg1"/>
                  </a:solidFill>
                </a:rPr>
                <a:t>Centro de inovações</a:t>
              </a:r>
            </a:p>
          </p:txBody>
        </p:sp>
      </p:grp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229BABF9-3922-C395-048F-5AD0C1AE60CB}"/>
              </a:ext>
            </a:extLst>
          </p:cNvPr>
          <p:cNvSpPr txBox="1"/>
          <p:nvPr/>
        </p:nvSpPr>
        <p:spPr>
          <a:xfrm>
            <a:off x="487796" y="3963758"/>
            <a:ext cx="3207904" cy="110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4000"/>
              </a:lnSpc>
            </a:pPr>
            <a:r>
              <a:rPr lang="pt-BR" sz="1600" dirty="0">
                <a:solidFill>
                  <a:srgbClr val="2C3F42"/>
                </a:solidFill>
                <a:latin typeface="Bitter Medium" pitchFamily="34" charset="0"/>
              </a:rPr>
              <a:t>Exemplos brasileiros como </a:t>
            </a:r>
            <a:r>
              <a:rPr lang="pt-BR" sz="1600" b="1" dirty="0">
                <a:solidFill>
                  <a:srgbClr val="2C3F42"/>
                </a:solidFill>
                <a:latin typeface="Bitter Medium" pitchFamily="34" charset="0"/>
              </a:rPr>
              <a:t>Itabira, Parauapebas e Carajás </a:t>
            </a:r>
            <a:r>
              <a:rPr lang="pt-BR" sz="1600" dirty="0">
                <a:solidFill>
                  <a:srgbClr val="2C3F42"/>
                </a:solidFill>
                <a:latin typeface="Bitter Medium" pitchFamily="34" charset="0"/>
              </a:rPr>
              <a:t>demonstram caminhos concretos de diversificação</a:t>
            </a:r>
          </a:p>
        </p:txBody>
      </p:sp>
    </p:spTree>
    <p:extLst>
      <p:ext uri="{BB962C8B-B14F-4D97-AF65-F5344CB8AC3E}">
        <p14:creationId xmlns:p14="http://schemas.microsoft.com/office/powerpoint/2010/main" val="2726190073"/>
      </p:ext>
    </p:extLst>
  </p:cSld>
  <p:clrMapOvr>
    <a:masterClrMapping/>
  </p:clrMapOvr>
</p:sld>
</file>

<file path=ppt/theme/theme1.xml><?xml version="1.0" encoding="utf-8"?>
<a:theme xmlns:a="http://schemas.openxmlformats.org/drawingml/2006/main" name="Cacho">
  <a:themeElements>
    <a:clrScheme name="Cacho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Cach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ach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1526</TotalTime>
  <Words>522</Words>
  <Application>Microsoft Office PowerPoint</Application>
  <PresentationFormat>Apresentação na tela (4:3)</PresentationFormat>
  <Paragraphs>92</Paragraphs>
  <Slides>12</Slides>
  <Notes>12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8" baseType="lpstr">
      <vt:lpstr>Arial</vt:lpstr>
      <vt:lpstr>Bitter Medium</vt:lpstr>
      <vt:lpstr>Century Gothic</vt:lpstr>
      <vt:lpstr>Open Sans</vt:lpstr>
      <vt:lpstr>Wingdings 3</vt:lpstr>
      <vt:lpstr>Cacho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Arnaldo Bezerra Lopes de Almeida</dc:creator>
  <cp:lastModifiedBy>Arnaldo Bezerra Lopes de Almeida</cp:lastModifiedBy>
  <cp:revision>11</cp:revision>
  <dcterms:created xsi:type="dcterms:W3CDTF">2026-06-09T19:00:51Z</dcterms:created>
  <dcterms:modified xsi:type="dcterms:W3CDTF">2026-06-11T13:01:17Z</dcterms:modified>
</cp:coreProperties>
</file>